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9.jpg" ContentType="image/jpeg"/>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346" r:id="rId2"/>
    <p:sldId id="273" r:id="rId3"/>
    <p:sldId id="1283" r:id="rId4"/>
    <p:sldId id="1271" r:id="rId5"/>
    <p:sldId id="1293" r:id="rId6"/>
    <p:sldId id="1086" r:id="rId7"/>
    <p:sldId id="1285" r:id="rId8"/>
    <p:sldId id="1362" r:id="rId9"/>
    <p:sldId id="1145" r:id="rId10"/>
    <p:sldId id="1279" r:id="rId11"/>
    <p:sldId id="1282" r:id="rId12"/>
    <p:sldId id="1357" r:id="rId13"/>
    <p:sldId id="1359" r:id="rId14"/>
    <p:sldId id="1360" r:id="rId15"/>
    <p:sldId id="1361" r:id="rId16"/>
    <p:sldId id="259" r:id="rId17"/>
    <p:sldId id="260" r:id="rId18"/>
    <p:sldId id="261" r:id="rId19"/>
    <p:sldId id="263" r:id="rId20"/>
    <p:sldId id="262" r:id="rId21"/>
    <p:sldId id="264" r:id="rId22"/>
    <p:sldId id="293" r:id="rId23"/>
    <p:sldId id="265" r:id="rId24"/>
    <p:sldId id="267" r:id="rId25"/>
    <p:sldId id="269" r:id="rId26"/>
    <p:sldId id="270" r:id="rId27"/>
    <p:sldId id="266" r:id="rId28"/>
    <p:sldId id="286" r:id="rId29"/>
    <p:sldId id="290" r:id="rId30"/>
    <p:sldId id="283" r:id="rId31"/>
    <p:sldId id="27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ina Black" initials="CB" lastIdx="1" clrIdx="0">
    <p:extLst>
      <p:ext uri="{19B8F6BF-5375-455C-9EA6-DF929625EA0E}">
        <p15:presenceInfo xmlns:p15="http://schemas.microsoft.com/office/powerpoint/2012/main" userId="S-1-5-21-1214440339-484763869-725345543-517753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76" autoAdjust="0"/>
    <p:restoredTop sz="89884"/>
  </p:normalViewPr>
  <p:slideViewPr>
    <p:cSldViewPr snapToGrid="0">
      <p:cViewPr varScale="1">
        <p:scale>
          <a:sx n="92" d="100"/>
          <a:sy n="92" d="100"/>
        </p:scale>
        <p:origin x="155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6922B9-833B-4AAB-AC16-57A9D5F584C6}" type="datetimeFigureOut">
              <a:rPr lang="en-US" smtClean="0"/>
              <a:t>8/27/24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697649-6114-4D9A-BE62-50B1F8EDB534}" type="slidenum">
              <a:rPr lang="en-US" smtClean="0"/>
              <a:t>‹#›</a:t>
            </a:fld>
            <a:endParaRPr lang="en-US"/>
          </a:p>
        </p:txBody>
      </p:sp>
    </p:spTree>
    <p:extLst>
      <p:ext uri="{BB962C8B-B14F-4D97-AF65-F5344CB8AC3E}">
        <p14:creationId xmlns:p14="http://schemas.microsoft.com/office/powerpoint/2010/main" val="3140777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8D7EFC-37FB-6545-A76A-4B335F0A9201}" type="slidenum">
              <a:rPr lang="en-US" smtClean="0"/>
              <a:t>2</a:t>
            </a:fld>
            <a:endParaRPr lang="en-US"/>
          </a:p>
        </p:txBody>
      </p:sp>
    </p:spTree>
    <p:extLst>
      <p:ext uri="{BB962C8B-B14F-4D97-AF65-F5344CB8AC3E}">
        <p14:creationId xmlns:p14="http://schemas.microsoft.com/office/powerpoint/2010/main" val="1652418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9EC966-0294-4CCB-83EC-7749E6062784}" type="slidenum">
              <a:rPr lang="en-US" smtClean="0"/>
              <a:t>25</a:t>
            </a:fld>
            <a:endParaRPr lang="en-US"/>
          </a:p>
        </p:txBody>
      </p:sp>
    </p:spTree>
    <p:extLst>
      <p:ext uri="{BB962C8B-B14F-4D97-AF65-F5344CB8AC3E}">
        <p14:creationId xmlns:p14="http://schemas.microsoft.com/office/powerpoint/2010/main" val="25719884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https://youtu.be/5w9jqT8xzZk?si=HxN4OytoVIY_QZJS</a:t>
            </a:r>
          </a:p>
        </p:txBody>
      </p:sp>
      <p:sp>
        <p:nvSpPr>
          <p:cNvPr id="4" name="Slide Number Placeholder 3"/>
          <p:cNvSpPr>
            <a:spLocks noGrp="1"/>
          </p:cNvSpPr>
          <p:nvPr>
            <p:ph type="sldNum" sz="quarter" idx="5"/>
          </p:nvPr>
        </p:nvSpPr>
        <p:spPr/>
        <p:txBody>
          <a:bodyPr/>
          <a:lstStyle/>
          <a:p>
            <a:fld id="{2C9EC966-0294-4CCB-83EC-7749E6062784}" type="slidenum">
              <a:t>26</a:t>
            </a:fld>
            <a:endParaRPr lang="en-US"/>
          </a:p>
        </p:txBody>
      </p:sp>
    </p:spTree>
    <p:extLst>
      <p:ext uri="{BB962C8B-B14F-4D97-AF65-F5344CB8AC3E}">
        <p14:creationId xmlns:p14="http://schemas.microsoft.com/office/powerpoint/2010/main" val="3059783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Slido</a:t>
            </a:r>
            <a:r>
              <a:rPr lang="en-US" dirty="0"/>
              <a:t> or </a:t>
            </a:r>
            <a:r>
              <a:rPr lang="en-US" dirty="0" err="1"/>
              <a:t>kahoot</a:t>
            </a:r>
            <a:r>
              <a:rPr lang="en-US" dirty="0"/>
              <a:t> takeaways</a:t>
            </a:r>
          </a:p>
        </p:txBody>
      </p:sp>
      <p:sp>
        <p:nvSpPr>
          <p:cNvPr id="4" name="Slide Number Placeholder 3"/>
          <p:cNvSpPr>
            <a:spLocks noGrp="1"/>
          </p:cNvSpPr>
          <p:nvPr>
            <p:ph type="sldNum" sz="quarter" idx="5"/>
          </p:nvPr>
        </p:nvSpPr>
        <p:spPr/>
        <p:txBody>
          <a:bodyPr/>
          <a:lstStyle/>
          <a:p>
            <a:fld id="{2C9EC966-0294-4CCB-83EC-7749E6062784}" type="slidenum">
              <a:rPr lang="en-US" smtClean="0"/>
              <a:t>28</a:t>
            </a:fld>
            <a:endParaRPr lang="en-US"/>
          </a:p>
        </p:txBody>
      </p:sp>
    </p:spTree>
    <p:extLst>
      <p:ext uri="{BB962C8B-B14F-4D97-AF65-F5344CB8AC3E}">
        <p14:creationId xmlns:p14="http://schemas.microsoft.com/office/powerpoint/2010/main" val="2550075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697649-6114-4D9A-BE62-50B1F8EDB534}" type="slidenum">
              <a:rPr lang="en-US" smtClean="0"/>
              <a:t>3</a:t>
            </a:fld>
            <a:endParaRPr lang="en-US"/>
          </a:p>
        </p:txBody>
      </p:sp>
    </p:spTree>
    <p:extLst>
      <p:ext uri="{BB962C8B-B14F-4D97-AF65-F5344CB8AC3E}">
        <p14:creationId xmlns:p14="http://schemas.microsoft.com/office/powerpoint/2010/main" val="1797201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 Marcia </a:t>
            </a:r>
          </a:p>
        </p:txBody>
      </p:sp>
      <p:sp>
        <p:nvSpPr>
          <p:cNvPr id="4" name="Slide Number Placeholder 3"/>
          <p:cNvSpPr>
            <a:spLocks noGrp="1"/>
          </p:cNvSpPr>
          <p:nvPr>
            <p:ph type="sldNum" sz="quarter" idx="5"/>
          </p:nvPr>
        </p:nvSpPr>
        <p:spPr/>
        <p:txBody>
          <a:bodyPr/>
          <a:lstStyle/>
          <a:p>
            <a:fld id="{D7697649-6114-4D9A-BE62-50B1F8EDB534}" type="slidenum">
              <a:rPr lang="en-US" smtClean="0"/>
              <a:t>4</a:t>
            </a:fld>
            <a:endParaRPr lang="en-US"/>
          </a:p>
        </p:txBody>
      </p:sp>
    </p:spTree>
    <p:extLst>
      <p:ext uri="{BB962C8B-B14F-4D97-AF65-F5344CB8AC3E}">
        <p14:creationId xmlns:p14="http://schemas.microsoft.com/office/powerpoint/2010/main" val="724973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697649-6114-4D9A-BE62-50B1F8EDB534}" type="slidenum">
              <a:rPr lang="en-US" smtClean="0"/>
              <a:t>5</a:t>
            </a:fld>
            <a:endParaRPr lang="en-US"/>
          </a:p>
        </p:txBody>
      </p:sp>
    </p:spTree>
    <p:extLst>
      <p:ext uri="{BB962C8B-B14F-4D97-AF65-F5344CB8AC3E}">
        <p14:creationId xmlns:p14="http://schemas.microsoft.com/office/powerpoint/2010/main" val="3771856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D1D5DB"/>
                </a:solidFill>
                <a:effectLst/>
                <a:latin typeface="Söhne"/>
              </a:rPr>
              <a:t>Status Quo (everything's fine...)</a:t>
            </a:r>
            <a:r>
              <a:rPr lang="en-US" b="0" i="0" dirty="0">
                <a:solidFill>
                  <a:srgbClr val="D1D5DB"/>
                </a:solidFill>
                <a:effectLst/>
                <a:latin typeface="Söhne"/>
              </a:rPr>
              <a:t>: In a small seaside village, the townspeople have always relied on traditional rowboats to fish. Every morning, they would row out to sea, fish for hours, and return by sunset. It was hard work, but life was peaceful and predictable.</a:t>
            </a:r>
          </a:p>
          <a:p>
            <a:pPr algn="l">
              <a:buFont typeface="+mj-lt"/>
              <a:buAutoNum type="arabicPeriod"/>
            </a:pPr>
            <a:r>
              <a:rPr lang="en-US" b="1" i="0" dirty="0">
                <a:solidFill>
                  <a:srgbClr val="D1D5DB"/>
                </a:solidFill>
                <a:effectLst/>
                <a:latin typeface="Söhne"/>
              </a:rPr>
              <a:t>Disruption (a problem emerges)</a:t>
            </a:r>
            <a:r>
              <a:rPr lang="en-US" b="0" i="0" dirty="0">
                <a:solidFill>
                  <a:srgbClr val="D1D5DB"/>
                </a:solidFill>
                <a:effectLst/>
                <a:latin typeface="Söhne"/>
              </a:rPr>
              <a:t>: One summer, an unexpected and prolonged storm disrupted the sea routes. The waves were too high and dangerous for rowboats, and the village faced the threat of running out of food as their primary means of livelihood was compromised.</a:t>
            </a:r>
          </a:p>
          <a:p>
            <a:pPr algn="l">
              <a:buFont typeface="+mj-lt"/>
              <a:buAutoNum type="arabicPeriod"/>
            </a:pPr>
            <a:r>
              <a:rPr lang="en-US" b="1" i="0" dirty="0">
                <a:solidFill>
                  <a:srgbClr val="D1D5DB"/>
                </a:solidFill>
                <a:effectLst/>
                <a:latin typeface="Söhne"/>
              </a:rPr>
              <a:t>Solution (a new order that's better than the status quo)</a:t>
            </a:r>
            <a:r>
              <a:rPr lang="en-US" b="0" i="0" dirty="0">
                <a:solidFill>
                  <a:srgbClr val="D1D5DB"/>
                </a:solidFill>
                <a:effectLst/>
                <a:latin typeface="Söhne"/>
              </a:rPr>
              <a:t>: A young innovator in the town introduced a design for a more stable, sail-assisted fishing boat that could handle the rough waters and even reach further fishing spots more quickly. Initially met with skepticism, a brave group decided to try it. The new boats not only allowed the villagers to fish during the stormy season but also increased their catch, leading to prosperity and a new era of innovation for the village. The village was now not only resilient to future storms but also had the means to explore and trade with neighboring islands.</a:t>
            </a:r>
          </a:p>
          <a:p>
            <a:endParaRPr lang="en-US" dirty="0"/>
          </a:p>
        </p:txBody>
      </p:sp>
      <p:sp>
        <p:nvSpPr>
          <p:cNvPr id="4" name="Slide Number Placeholder 3"/>
          <p:cNvSpPr>
            <a:spLocks noGrp="1"/>
          </p:cNvSpPr>
          <p:nvPr>
            <p:ph type="sldNum" sz="quarter" idx="5"/>
          </p:nvPr>
        </p:nvSpPr>
        <p:spPr/>
        <p:txBody>
          <a:bodyPr/>
          <a:lstStyle/>
          <a:p>
            <a:fld id="{2C9EC966-0294-4CCB-83EC-7749E6062784}" type="slidenum">
              <a:rPr lang="en-US" smtClean="0"/>
              <a:t>12</a:t>
            </a:fld>
            <a:endParaRPr lang="en-US"/>
          </a:p>
        </p:txBody>
      </p:sp>
    </p:spTree>
    <p:extLst>
      <p:ext uri="{BB962C8B-B14F-4D97-AF65-F5344CB8AC3E}">
        <p14:creationId xmlns:p14="http://schemas.microsoft.com/office/powerpoint/2010/main" val="1869903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it effective?</a:t>
            </a:r>
          </a:p>
        </p:txBody>
      </p:sp>
      <p:sp>
        <p:nvSpPr>
          <p:cNvPr id="4" name="Slide Number Placeholder 3"/>
          <p:cNvSpPr>
            <a:spLocks noGrp="1"/>
          </p:cNvSpPr>
          <p:nvPr>
            <p:ph type="sldNum" sz="quarter" idx="5"/>
          </p:nvPr>
        </p:nvSpPr>
        <p:spPr/>
        <p:txBody>
          <a:bodyPr/>
          <a:lstStyle/>
          <a:p>
            <a:fld id="{2C9EC966-0294-4CCB-83EC-7749E6062784}" type="slidenum">
              <a:rPr lang="en-US" smtClean="0"/>
              <a:t>14</a:t>
            </a:fld>
            <a:endParaRPr lang="en-US"/>
          </a:p>
        </p:txBody>
      </p:sp>
    </p:spTree>
    <p:extLst>
      <p:ext uri="{BB962C8B-B14F-4D97-AF65-F5344CB8AC3E}">
        <p14:creationId xmlns:p14="http://schemas.microsoft.com/office/powerpoint/2010/main" val="2752088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Gill Sans" panose="020B0502020104020203" pitchFamily="34" charset="-79"/>
                <a:ea typeface="ＭＳ Ｐゴシック" panose="020B0600070205080204" pitchFamily="34" charset="-128"/>
              </a:rPr>
              <a:t>I’d now like to turn to a discussion of the features of a sticky message, or what makes ideas stick. A lot of this lecture will be based upon a book that one of my graduate school professors wrote, a man named Chip Heath. He has studied what makes some ideas go viral, and why some ideas are stickier than others. It is similar to Malcolm Gladwell’s book, The Tipping Point, but Chip looks at some practical things that you can do to increase stickiness. </a:t>
            </a:r>
          </a:p>
          <a:p>
            <a:r>
              <a:rPr lang="en-US" altLang="en-US" dirty="0">
                <a:latin typeface="Gill Sans" panose="020B0502020104020203" pitchFamily="34" charset="-79"/>
                <a:ea typeface="ＭＳ Ｐゴシック" panose="020B0600070205080204" pitchFamily="34" charset="-128"/>
              </a:rPr>
              <a:t>The goal of persuasive messages is to make the audience pay attention, understand, remember agree with you, care, and act. So it’s a long way from perceiving you to your message to understanding you and actually deciding to act. Most people think their kidney appeals sufficiently meet these goals… and they’d be right. But sufficient isn’t necessarily good enough. We’ll talk about 6 features of messages that can make your arguments go from good to great. By sticky, I mean memorable and easy to understand, but most of all, effective. So even if your message is, according to this taxonomy, the stickiest ever, you have to remember that your audience also gets a vote. </a:t>
            </a:r>
          </a:p>
          <a:p>
            <a:r>
              <a:rPr lang="en-US" altLang="en-US" dirty="0">
                <a:latin typeface="Gill Sans" panose="020B0502020104020203" pitchFamily="34" charset="-79"/>
                <a:ea typeface="ＭＳ Ｐゴシック" panose="020B0600070205080204" pitchFamily="34" charset="-128"/>
              </a:rPr>
              <a:t>The way that we’ll do that is with a series of mini-cases that highlight the SUCCESs model. </a:t>
            </a:r>
          </a:p>
          <a:p>
            <a:endParaRPr lang="en-US" dirty="0"/>
          </a:p>
        </p:txBody>
      </p:sp>
      <p:sp>
        <p:nvSpPr>
          <p:cNvPr id="4" name="Slide Number Placeholder 3"/>
          <p:cNvSpPr>
            <a:spLocks noGrp="1"/>
          </p:cNvSpPr>
          <p:nvPr>
            <p:ph type="sldNum" sz="quarter" idx="5"/>
          </p:nvPr>
        </p:nvSpPr>
        <p:spPr/>
        <p:txBody>
          <a:bodyPr/>
          <a:lstStyle/>
          <a:p>
            <a:fld id="{2C9EC966-0294-4CCB-83EC-7749E6062784}" type="slidenum">
              <a:rPr lang="en-US" smtClean="0"/>
              <a:t>15</a:t>
            </a:fld>
            <a:endParaRPr lang="en-US"/>
          </a:p>
        </p:txBody>
      </p:sp>
    </p:spTree>
    <p:extLst>
      <p:ext uri="{BB962C8B-B14F-4D97-AF65-F5344CB8AC3E}">
        <p14:creationId xmlns:p14="http://schemas.microsoft.com/office/powerpoint/2010/main" val="753483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=LDpe9StfGTA 2 mins video</a:t>
            </a:r>
          </a:p>
        </p:txBody>
      </p:sp>
      <p:sp>
        <p:nvSpPr>
          <p:cNvPr id="4" name="Slide Number Placeholder 3"/>
          <p:cNvSpPr>
            <a:spLocks noGrp="1"/>
          </p:cNvSpPr>
          <p:nvPr>
            <p:ph type="sldNum" sz="quarter" idx="5"/>
          </p:nvPr>
        </p:nvSpPr>
        <p:spPr/>
        <p:txBody>
          <a:bodyPr/>
          <a:lstStyle/>
          <a:p>
            <a:fld id="{2C9EC966-0294-4CCB-83EC-7749E6062784}" type="slidenum">
              <a:rPr lang="en-US" smtClean="0"/>
              <a:t>16</a:t>
            </a:fld>
            <a:endParaRPr lang="en-US"/>
          </a:p>
        </p:txBody>
      </p:sp>
    </p:spTree>
    <p:extLst>
      <p:ext uri="{BB962C8B-B14F-4D97-AF65-F5344CB8AC3E}">
        <p14:creationId xmlns:p14="http://schemas.microsoft.com/office/powerpoint/2010/main" val="3993799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Tell me what you are thinking</a:t>
            </a:r>
          </a:p>
        </p:txBody>
      </p:sp>
      <p:sp>
        <p:nvSpPr>
          <p:cNvPr id="4" name="Slide Number Placeholder 3"/>
          <p:cNvSpPr>
            <a:spLocks noGrp="1"/>
          </p:cNvSpPr>
          <p:nvPr>
            <p:ph type="sldNum" sz="quarter" idx="5"/>
          </p:nvPr>
        </p:nvSpPr>
        <p:spPr/>
        <p:txBody>
          <a:bodyPr/>
          <a:lstStyle/>
          <a:p>
            <a:fld id="{2C9EC966-0294-4CCB-83EC-7749E6062784}" type="slidenum">
              <a:rPr lang="en-US" smtClean="0"/>
              <a:t>23</a:t>
            </a:fld>
            <a:endParaRPr lang="en-US"/>
          </a:p>
        </p:txBody>
      </p:sp>
    </p:spTree>
    <p:extLst>
      <p:ext uri="{BB962C8B-B14F-4D97-AF65-F5344CB8AC3E}">
        <p14:creationId xmlns:p14="http://schemas.microsoft.com/office/powerpoint/2010/main" val="2821063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B0C8A-C3F0-4674-A440-32B3077E73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F85A07-DE45-4354-B467-43CD89C14A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F88F2BA-033D-4A86-85B5-451AD672416B}"/>
              </a:ext>
            </a:extLst>
          </p:cNvPr>
          <p:cNvSpPr>
            <a:spLocks noGrp="1"/>
          </p:cNvSpPr>
          <p:nvPr>
            <p:ph type="dt" sz="half" idx="10"/>
          </p:nvPr>
        </p:nvSpPr>
        <p:spPr/>
        <p:txBody>
          <a:bodyPr/>
          <a:lstStyle/>
          <a:p>
            <a:fld id="{514D9132-A6B9-4FE4-9950-5DAD070269F6}" type="datetimeFigureOut">
              <a:rPr lang="en-US" smtClean="0"/>
              <a:t>8/27/24</a:t>
            </a:fld>
            <a:endParaRPr lang="en-US"/>
          </a:p>
        </p:txBody>
      </p:sp>
      <p:sp>
        <p:nvSpPr>
          <p:cNvPr id="5" name="Footer Placeholder 4">
            <a:extLst>
              <a:ext uri="{FF2B5EF4-FFF2-40B4-BE49-F238E27FC236}">
                <a16:creationId xmlns:a16="http://schemas.microsoft.com/office/drawing/2014/main" id="{0A3F307D-35E6-4E8C-ABBE-BE73A027A7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6F9206-E667-4F45-A9EB-A8A2FBA17F74}"/>
              </a:ext>
            </a:extLst>
          </p:cNvPr>
          <p:cNvSpPr>
            <a:spLocks noGrp="1"/>
          </p:cNvSpPr>
          <p:nvPr>
            <p:ph type="sldNum" sz="quarter" idx="12"/>
          </p:nvPr>
        </p:nvSpPr>
        <p:spPr/>
        <p:txBody>
          <a:bodyPr/>
          <a:lstStyle/>
          <a:p>
            <a:fld id="{864F6FD7-2FFA-4E2A-8671-45222C163BF2}" type="slidenum">
              <a:rPr lang="en-US" smtClean="0"/>
              <a:t>‹#›</a:t>
            </a:fld>
            <a:endParaRPr lang="en-US"/>
          </a:p>
        </p:txBody>
      </p:sp>
    </p:spTree>
    <p:extLst>
      <p:ext uri="{BB962C8B-B14F-4D97-AF65-F5344CB8AC3E}">
        <p14:creationId xmlns:p14="http://schemas.microsoft.com/office/powerpoint/2010/main" val="2451332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28E70-4D26-403A-976F-93968C41C50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6EDB8D-53FC-4226-986E-2CB35E04388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B976F5-AAF9-465D-BF98-EEF25A409BE2}"/>
              </a:ext>
            </a:extLst>
          </p:cNvPr>
          <p:cNvSpPr>
            <a:spLocks noGrp="1"/>
          </p:cNvSpPr>
          <p:nvPr>
            <p:ph type="dt" sz="half" idx="10"/>
          </p:nvPr>
        </p:nvSpPr>
        <p:spPr/>
        <p:txBody>
          <a:bodyPr/>
          <a:lstStyle/>
          <a:p>
            <a:fld id="{514D9132-A6B9-4FE4-9950-5DAD070269F6}" type="datetimeFigureOut">
              <a:rPr lang="en-US" smtClean="0"/>
              <a:t>8/27/24</a:t>
            </a:fld>
            <a:endParaRPr lang="en-US"/>
          </a:p>
        </p:txBody>
      </p:sp>
      <p:sp>
        <p:nvSpPr>
          <p:cNvPr id="5" name="Footer Placeholder 4">
            <a:extLst>
              <a:ext uri="{FF2B5EF4-FFF2-40B4-BE49-F238E27FC236}">
                <a16:creationId xmlns:a16="http://schemas.microsoft.com/office/drawing/2014/main" id="{AAD51EF5-246E-4BB9-852A-82A22F516B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2DA5BC-4F64-4904-AAC8-667A28045B52}"/>
              </a:ext>
            </a:extLst>
          </p:cNvPr>
          <p:cNvSpPr>
            <a:spLocks noGrp="1"/>
          </p:cNvSpPr>
          <p:nvPr>
            <p:ph type="sldNum" sz="quarter" idx="12"/>
          </p:nvPr>
        </p:nvSpPr>
        <p:spPr/>
        <p:txBody>
          <a:bodyPr/>
          <a:lstStyle/>
          <a:p>
            <a:fld id="{864F6FD7-2FFA-4E2A-8671-45222C163BF2}" type="slidenum">
              <a:rPr lang="en-US" smtClean="0"/>
              <a:t>‹#›</a:t>
            </a:fld>
            <a:endParaRPr lang="en-US"/>
          </a:p>
        </p:txBody>
      </p:sp>
    </p:spTree>
    <p:extLst>
      <p:ext uri="{BB962C8B-B14F-4D97-AF65-F5344CB8AC3E}">
        <p14:creationId xmlns:p14="http://schemas.microsoft.com/office/powerpoint/2010/main" val="2110424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68B660-B6EA-42DF-A18C-F04629864DA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7D8F0FF-9F0E-4318-B888-09E2623D2BA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3587D-DAE5-44D5-9F22-39FEA07036C0}"/>
              </a:ext>
            </a:extLst>
          </p:cNvPr>
          <p:cNvSpPr>
            <a:spLocks noGrp="1"/>
          </p:cNvSpPr>
          <p:nvPr>
            <p:ph type="dt" sz="half" idx="10"/>
          </p:nvPr>
        </p:nvSpPr>
        <p:spPr/>
        <p:txBody>
          <a:bodyPr/>
          <a:lstStyle/>
          <a:p>
            <a:fld id="{514D9132-A6B9-4FE4-9950-5DAD070269F6}" type="datetimeFigureOut">
              <a:rPr lang="en-US" smtClean="0"/>
              <a:t>8/27/24</a:t>
            </a:fld>
            <a:endParaRPr lang="en-US"/>
          </a:p>
        </p:txBody>
      </p:sp>
      <p:sp>
        <p:nvSpPr>
          <p:cNvPr id="5" name="Footer Placeholder 4">
            <a:extLst>
              <a:ext uri="{FF2B5EF4-FFF2-40B4-BE49-F238E27FC236}">
                <a16:creationId xmlns:a16="http://schemas.microsoft.com/office/drawing/2014/main" id="{8616561E-2DF5-4905-AEAD-F7F57CE2C7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1D860C-DAAF-4CB2-893B-D29236BCD39A}"/>
              </a:ext>
            </a:extLst>
          </p:cNvPr>
          <p:cNvSpPr>
            <a:spLocks noGrp="1"/>
          </p:cNvSpPr>
          <p:nvPr>
            <p:ph type="sldNum" sz="quarter" idx="12"/>
          </p:nvPr>
        </p:nvSpPr>
        <p:spPr/>
        <p:txBody>
          <a:bodyPr/>
          <a:lstStyle/>
          <a:p>
            <a:fld id="{864F6FD7-2FFA-4E2A-8671-45222C163BF2}" type="slidenum">
              <a:rPr lang="en-US" smtClean="0"/>
              <a:t>‹#›</a:t>
            </a:fld>
            <a:endParaRPr lang="en-US"/>
          </a:p>
        </p:txBody>
      </p:sp>
    </p:spTree>
    <p:extLst>
      <p:ext uri="{BB962C8B-B14F-4D97-AF65-F5344CB8AC3E}">
        <p14:creationId xmlns:p14="http://schemas.microsoft.com/office/powerpoint/2010/main" val="7868195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BE41260-D37D-4FFB-81B1-2B83A610A317}"/>
              </a:ext>
            </a:extLst>
          </p:cNvPr>
          <p:cNvGrpSpPr/>
          <p:nvPr userDrawn="1"/>
        </p:nvGrpSpPr>
        <p:grpSpPr>
          <a:xfrm>
            <a:off x="0" y="0"/>
            <a:ext cx="12192000" cy="6858000"/>
            <a:chOff x="0" y="0"/>
            <a:chExt cx="12192000" cy="6858000"/>
          </a:xfrm>
        </p:grpSpPr>
        <p:pic>
          <p:nvPicPr>
            <p:cNvPr id="8" name="Picture 7">
              <a:extLst>
                <a:ext uri="{FF2B5EF4-FFF2-40B4-BE49-F238E27FC236}">
                  <a16:creationId xmlns:a16="http://schemas.microsoft.com/office/drawing/2014/main" id="{F20D7E07-F897-3A4B-9059-8149509E3368}"/>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95BB0A4D-A6B7-084D-B44B-FD257FB003AA}"/>
                </a:ext>
                <a:ext uri="{C183D7F6-B498-43B3-948B-1728B52AA6E4}">
                  <adec:decorative xmlns:adec="http://schemas.microsoft.com/office/drawing/2017/decorative" val="1"/>
                </a:ext>
              </a:extLst>
            </p:cNvPr>
            <p:cNvSpPr/>
            <p:nvPr userDrawn="1"/>
          </p:nvSpPr>
          <p:spPr>
            <a:xfrm rot="5400000">
              <a:off x="8738576" y="-516595"/>
              <a:ext cx="124244" cy="5864993"/>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descr="Logo Johns Hopkins&#10;Carey Business School">
            <a:extLst>
              <a:ext uri="{FF2B5EF4-FFF2-40B4-BE49-F238E27FC236}">
                <a16:creationId xmlns:a16="http://schemas.microsoft.com/office/drawing/2014/main" id="{9EF1B78E-2C14-0643-8377-85A3FFE890A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61682" y="5586646"/>
            <a:ext cx="3890031" cy="984818"/>
          </a:xfrm>
          <a:prstGeom prst="rect">
            <a:avLst/>
          </a:prstGeom>
        </p:spPr>
      </p:pic>
      <p:sp>
        <p:nvSpPr>
          <p:cNvPr id="12" name="Title 4">
            <a:extLst>
              <a:ext uri="{FF2B5EF4-FFF2-40B4-BE49-F238E27FC236}">
                <a16:creationId xmlns:a16="http://schemas.microsoft.com/office/drawing/2014/main" id="{BE5927E4-3324-6048-88B6-62B4BCEDE7FE}"/>
              </a:ext>
            </a:extLst>
          </p:cNvPr>
          <p:cNvSpPr>
            <a:spLocks noGrp="1"/>
          </p:cNvSpPr>
          <p:nvPr>
            <p:ph type="title"/>
          </p:nvPr>
        </p:nvSpPr>
        <p:spPr>
          <a:xfrm>
            <a:off x="5868202" y="2637492"/>
            <a:ext cx="5864994" cy="791508"/>
          </a:xfrm>
          <a:prstGeom prst="rect">
            <a:avLst/>
          </a:prstGeom>
        </p:spPr>
        <p:txBody>
          <a:bodyPr/>
          <a:lstStyle>
            <a:lvl1pPr algn="r">
              <a:defRPr sz="6000">
                <a:solidFill>
                  <a:schemeClr val="bg1"/>
                </a:solidFill>
              </a:defRPr>
            </a:lvl1pPr>
          </a:lstStyle>
          <a:p>
            <a:endParaRPr lang="en-US"/>
          </a:p>
        </p:txBody>
      </p:sp>
    </p:spTree>
    <p:extLst>
      <p:ext uri="{BB962C8B-B14F-4D97-AF65-F5344CB8AC3E}">
        <p14:creationId xmlns:p14="http://schemas.microsoft.com/office/powerpoint/2010/main" val="11686099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ulleted Text Option 2">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3BFDE49D-A7FB-0B46-9B41-29A5F7C9A08D}"/>
              </a:ext>
            </a:extLst>
          </p:cNvPr>
          <p:cNvSpPr>
            <a:spLocks noGrp="1"/>
          </p:cNvSpPr>
          <p:nvPr>
            <p:ph type="title"/>
          </p:nvPr>
        </p:nvSpPr>
        <p:spPr>
          <a:xfrm>
            <a:off x="609600" y="350838"/>
            <a:ext cx="8229600" cy="563562"/>
          </a:xfrm>
          <a:prstGeom prst="rect">
            <a:avLst/>
          </a:prstGeom>
        </p:spPr>
        <p:txBody>
          <a:bodyPr/>
          <a:lstStyle>
            <a:lvl1pPr>
              <a:defRPr>
                <a:solidFill>
                  <a:schemeClr val="bg1"/>
                </a:solidFill>
              </a:defRPr>
            </a:lvl1pPr>
          </a:lstStyle>
          <a:p>
            <a:endParaRPr lang="en-US"/>
          </a:p>
        </p:txBody>
      </p:sp>
      <p:sp>
        <p:nvSpPr>
          <p:cNvPr id="4" name="Text Placeholder 5">
            <a:extLst>
              <a:ext uri="{FF2B5EF4-FFF2-40B4-BE49-F238E27FC236}">
                <a16:creationId xmlns:a16="http://schemas.microsoft.com/office/drawing/2014/main" id="{004DA1CD-FD3B-874C-8785-2581B739616B}"/>
              </a:ext>
            </a:extLst>
          </p:cNvPr>
          <p:cNvSpPr>
            <a:spLocks noGrp="1"/>
          </p:cNvSpPr>
          <p:nvPr>
            <p:ph type="body" sz="quarter" idx="10"/>
          </p:nvPr>
        </p:nvSpPr>
        <p:spPr>
          <a:xfrm>
            <a:off x="609600" y="838200"/>
            <a:ext cx="3657600" cy="381000"/>
          </a:xfrm>
          <a:prstGeom prst="rect">
            <a:avLst/>
          </a:prstGeom>
        </p:spPr>
        <p:txBody>
          <a:bodyPr/>
          <a:lstStyle>
            <a:lvl1pPr marL="0" indent="0">
              <a:buNone/>
              <a:defRPr>
                <a:solidFill>
                  <a:schemeClr val="bg1"/>
                </a:solidFill>
              </a:defRPr>
            </a:lvl1pPr>
          </a:lstStyle>
          <a:p>
            <a:endParaRPr lang="en-US"/>
          </a:p>
        </p:txBody>
      </p:sp>
      <p:sp>
        <p:nvSpPr>
          <p:cNvPr id="8" name="Content Placeholder 4">
            <a:extLst>
              <a:ext uri="{FF2B5EF4-FFF2-40B4-BE49-F238E27FC236}">
                <a16:creationId xmlns:a16="http://schemas.microsoft.com/office/drawing/2014/main" id="{8DE310D5-1ACE-F144-A0F4-41871248ACB4}"/>
              </a:ext>
            </a:extLst>
          </p:cNvPr>
          <p:cNvSpPr>
            <a:spLocks noGrp="1"/>
          </p:cNvSpPr>
          <p:nvPr>
            <p:ph idx="1"/>
          </p:nvPr>
        </p:nvSpPr>
        <p:spPr>
          <a:xfrm>
            <a:off x="838200" y="1825625"/>
            <a:ext cx="10515600" cy="4351338"/>
          </a:xfrm>
          <a:prstGeom prst="rect">
            <a:avLst/>
          </a:prstGeom>
        </p:spPr>
        <p:txBody>
          <a:bodyPr/>
          <a:lstStyle>
            <a:lvl1pPr marL="228600" indent="-228600">
              <a:buClr>
                <a:srgbClr val="6DADE4"/>
              </a:buClr>
              <a:buFont typeface="Wingdings" pitchFamily="2" charset="2"/>
              <a:buChar char="§"/>
              <a:defRPr/>
            </a:lvl1pPr>
          </a:lstStyle>
          <a:p>
            <a:endParaRPr lang="en-US"/>
          </a:p>
        </p:txBody>
      </p:sp>
      <p:sp>
        <p:nvSpPr>
          <p:cNvPr id="9" name="Date Placeholder 1">
            <a:extLst>
              <a:ext uri="{FF2B5EF4-FFF2-40B4-BE49-F238E27FC236}">
                <a16:creationId xmlns:a16="http://schemas.microsoft.com/office/drawing/2014/main" id="{76CABD29-091A-3841-BE41-A21E7996BC04}"/>
              </a:ext>
            </a:extLst>
          </p:cNvPr>
          <p:cNvSpPr>
            <a:spLocks noGrp="1"/>
          </p:cNvSpPr>
          <p:nvPr>
            <p:ph type="dt" sz="half" idx="11"/>
          </p:nvPr>
        </p:nvSpPr>
        <p:spPr>
          <a:xfrm>
            <a:off x="461682" y="6356350"/>
            <a:ext cx="2743200" cy="365125"/>
          </a:xfrm>
          <a:prstGeom prst="rect">
            <a:avLst/>
          </a:prstGeom>
        </p:spPr>
        <p:txBody>
          <a:bodyPr/>
          <a:lstStyle>
            <a:lvl1pPr algn="l">
              <a:defRPr>
                <a:solidFill>
                  <a:schemeClr val="bg1">
                    <a:lumMod val="50000"/>
                  </a:schemeClr>
                </a:solidFill>
              </a:defRPr>
            </a:lvl1pPr>
          </a:lstStyle>
          <a:p>
            <a:endParaRPr lang="en-US"/>
          </a:p>
        </p:txBody>
      </p:sp>
      <p:sp>
        <p:nvSpPr>
          <p:cNvPr id="10" name="Footer Placeholder 2">
            <a:extLst>
              <a:ext uri="{FF2B5EF4-FFF2-40B4-BE49-F238E27FC236}">
                <a16:creationId xmlns:a16="http://schemas.microsoft.com/office/drawing/2014/main" id="{F3AB6005-8FDD-BA49-BCAB-7957EEE318C7}"/>
              </a:ext>
            </a:extLst>
          </p:cNvPr>
          <p:cNvSpPr>
            <a:spLocks noGrp="1"/>
          </p:cNvSpPr>
          <p:nvPr>
            <p:ph type="ftr" sz="quarter" idx="12"/>
          </p:nvPr>
        </p:nvSpPr>
        <p:spPr>
          <a:xfrm>
            <a:off x="4038600" y="6356350"/>
            <a:ext cx="4114800" cy="365125"/>
          </a:xfrm>
          <a:prstGeom prst="rect">
            <a:avLst/>
          </a:prstGeom>
        </p:spPr>
        <p:txBody>
          <a:bodyPr/>
          <a:lstStyle>
            <a:lvl1pPr algn="ctr">
              <a:defRPr>
                <a:solidFill>
                  <a:schemeClr val="bg1">
                    <a:lumMod val="50000"/>
                  </a:schemeClr>
                </a:solidFill>
              </a:defRPr>
            </a:lvl1pPr>
          </a:lstStyle>
          <a:p>
            <a:endParaRPr lang="en-US"/>
          </a:p>
        </p:txBody>
      </p:sp>
      <p:sp>
        <p:nvSpPr>
          <p:cNvPr id="11" name="Slide Number Placeholder 3">
            <a:extLst>
              <a:ext uri="{FF2B5EF4-FFF2-40B4-BE49-F238E27FC236}">
                <a16:creationId xmlns:a16="http://schemas.microsoft.com/office/drawing/2014/main" id="{E09952BB-C30E-1D45-8334-594D82CC67C1}"/>
              </a:ext>
            </a:extLst>
          </p:cNvPr>
          <p:cNvSpPr>
            <a:spLocks noGrp="1"/>
          </p:cNvSpPr>
          <p:nvPr>
            <p:ph type="sldNum" sz="quarter" idx="13"/>
          </p:nvPr>
        </p:nvSpPr>
        <p:spPr>
          <a:xfrm>
            <a:off x="8915400" y="6356350"/>
            <a:ext cx="2743200" cy="365125"/>
          </a:xfrm>
          <a:prstGeom prst="rect">
            <a:avLst/>
          </a:prstGeom>
        </p:spPr>
        <p:txBody>
          <a:bodyPr/>
          <a:lstStyle>
            <a:lvl1pPr algn="r">
              <a:defRPr>
                <a:solidFill>
                  <a:schemeClr val="bg1">
                    <a:lumMod val="50000"/>
                  </a:schemeClr>
                </a:solidFill>
              </a:defRPr>
            </a:lvl1pPr>
          </a:lstStyle>
          <a:p>
            <a:fld id="{DBA4E684-D84B-E74A-BAD3-84496E53C297}" type="slidenum">
              <a:rPr lang="en-US" smtClean="0"/>
              <a:pPr/>
              <a:t>‹#›</a:t>
            </a:fld>
            <a:endParaRPr lang="en-US"/>
          </a:p>
        </p:txBody>
      </p:sp>
    </p:spTree>
    <p:extLst>
      <p:ext uri="{BB962C8B-B14F-4D97-AF65-F5344CB8AC3E}">
        <p14:creationId xmlns:p14="http://schemas.microsoft.com/office/powerpoint/2010/main" val="12257273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ulleted Text Option 1">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3BFDE49D-A7FB-0B46-9B41-29A5F7C9A08D}"/>
              </a:ext>
            </a:extLst>
          </p:cNvPr>
          <p:cNvSpPr>
            <a:spLocks noGrp="1"/>
          </p:cNvSpPr>
          <p:nvPr>
            <p:ph type="title"/>
          </p:nvPr>
        </p:nvSpPr>
        <p:spPr>
          <a:xfrm>
            <a:off x="609600" y="398963"/>
            <a:ext cx="8229600" cy="563562"/>
          </a:xfrm>
          <a:prstGeom prst="rect">
            <a:avLst/>
          </a:prstGeom>
        </p:spPr>
        <p:txBody>
          <a:bodyPr/>
          <a:lstStyle>
            <a:lvl1pPr>
              <a:defRPr>
                <a:solidFill>
                  <a:schemeClr val="bg1"/>
                </a:solidFill>
              </a:defRPr>
            </a:lvl1pPr>
          </a:lstStyle>
          <a:p>
            <a:endParaRPr lang="en-US"/>
          </a:p>
        </p:txBody>
      </p:sp>
      <p:sp>
        <p:nvSpPr>
          <p:cNvPr id="8" name="Content Placeholder 4">
            <a:extLst>
              <a:ext uri="{FF2B5EF4-FFF2-40B4-BE49-F238E27FC236}">
                <a16:creationId xmlns:a16="http://schemas.microsoft.com/office/drawing/2014/main" id="{8DE310D5-1ACE-F144-A0F4-41871248ACB4}"/>
              </a:ext>
            </a:extLst>
          </p:cNvPr>
          <p:cNvSpPr>
            <a:spLocks noGrp="1"/>
          </p:cNvSpPr>
          <p:nvPr>
            <p:ph idx="1"/>
          </p:nvPr>
        </p:nvSpPr>
        <p:spPr>
          <a:xfrm>
            <a:off x="838200" y="1825625"/>
            <a:ext cx="10515600" cy="4351338"/>
          </a:xfrm>
          <a:prstGeom prst="rect">
            <a:avLst/>
          </a:prstGeom>
        </p:spPr>
        <p:txBody>
          <a:bodyPr/>
          <a:lstStyle>
            <a:lvl1pPr marL="228600" indent="-228600">
              <a:buClr>
                <a:srgbClr val="6DADE4"/>
              </a:buClr>
              <a:buFont typeface="Wingdings" pitchFamily="2" charset="2"/>
              <a:buChar char="§"/>
              <a:defRPr/>
            </a:lvl1pPr>
          </a:lstStyle>
          <a:p>
            <a:endParaRPr lang="en-US"/>
          </a:p>
        </p:txBody>
      </p:sp>
      <p:sp>
        <p:nvSpPr>
          <p:cNvPr id="9" name="Date Placeholder 1">
            <a:extLst>
              <a:ext uri="{FF2B5EF4-FFF2-40B4-BE49-F238E27FC236}">
                <a16:creationId xmlns:a16="http://schemas.microsoft.com/office/drawing/2014/main" id="{76CABD29-091A-3841-BE41-A21E7996BC04}"/>
              </a:ext>
            </a:extLst>
          </p:cNvPr>
          <p:cNvSpPr>
            <a:spLocks noGrp="1"/>
          </p:cNvSpPr>
          <p:nvPr>
            <p:ph type="dt" sz="half" idx="11"/>
          </p:nvPr>
        </p:nvSpPr>
        <p:spPr>
          <a:xfrm>
            <a:off x="461682" y="6356350"/>
            <a:ext cx="2743200" cy="365125"/>
          </a:xfrm>
          <a:prstGeom prst="rect">
            <a:avLst/>
          </a:prstGeom>
        </p:spPr>
        <p:txBody>
          <a:bodyPr/>
          <a:lstStyle>
            <a:lvl1pPr algn="l">
              <a:defRPr>
                <a:solidFill>
                  <a:schemeClr val="bg1">
                    <a:lumMod val="50000"/>
                  </a:schemeClr>
                </a:solidFill>
              </a:defRPr>
            </a:lvl1pPr>
          </a:lstStyle>
          <a:p>
            <a:endParaRPr lang="en-US"/>
          </a:p>
        </p:txBody>
      </p:sp>
      <p:sp>
        <p:nvSpPr>
          <p:cNvPr id="10" name="Footer Placeholder 2">
            <a:extLst>
              <a:ext uri="{FF2B5EF4-FFF2-40B4-BE49-F238E27FC236}">
                <a16:creationId xmlns:a16="http://schemas.microsoft.com/office/drawing/2014/main" id="{F3AB6005-8FDD-BA49-BCAB-7957EEE318C7}"/>
              </a:ext>
            </a:extLst>
          </p:cNvPr>
          <p:cNvSpPr>
            <a:spLocks noGrp="1"/>
          </p:cNvSpPr>
          <p:nvPr>
            <p:ph type="ftr" sz="quarter" idx="12"/>
          </p:nvPr>
        </p:nvSpPr>
        <p:spPr>
          <a:xfrm>
            <a:off x="4038600" y="6356350"/>
            <a:ext cx="4114800" cy="365125"/>
          </a:xfrm>
          <a:prstGeom prst="rect">
            <a:avLst/>
          </a:prstGeom>
        </p:spPr>
        <p:txBody>
          <a:bodyPr/>
          <a:lstStyle>
            <a:lvl1pPr algn="ctr">
              <a:defRPr>
                <a:solidFill>
                  <a:schemeClr val="bg1">
                    <a:lumMod val="50000"/>
                  </a:schemeClr>
                </a:solidFill>
              </a:defRPr>
            </a:lvl1pPr>
          </a:lstStyle>
          <a:p>
            <a:endParaRPr lang="en-US"/>
          </a:p>
        </p:txBody>
      </p:sp>
      <p:sp>
        <p:nvSpPr>
          <p:cNvPr id="11" name="Slide Number Placeholder 3">
            <a:extLst>
              <a:ext uri="{FF2B5EF4-FFF2-40B4-BE49-F238E27FC236}">
                <a16:creationId xmlns:a16="http://schemas.microsoft.com/office/drawing/2014/main" id="{E09952BB-C30E-1D45-8334-594D82CC67C1}"/>
              </a:ext>
            </a:extLst>
          </p:cNvPr>
          <p:cNvSpPr>
            <a:spLocks noGrp="1"/>
          </p:cNvSpPr>
          <p:nvPr>
            <p:ph type="sldNum" sz="quarter" idx="13"/>
          </p:nvPr>
        </p:nvSpPr>
        <p:spPr>
          <a:xfrm>
            <a:off x="8915400" y="6356350"/>
            <a:ext cx="2743200" cy="365125"/>
          </a:xfrm>
          <a:prstGeom prst="rect">
            <a:avLst/>
          </a:prstGeom>
        </p:spPr>
        <p:txBody>
          <a:bodyPr/>
          <a:lstStyle>
            <a:lvl1pPr algn="r">
              <a:defRPr>
                <a:solidFill>
                  <a:schemeClr val="bg1">
                    <a:lumMod val="50000"/>
                  </a:schemeClr>
                </a:solidFill>
              </a:defRPr>
            </a:lvl1pPr>
          </a:lstStyle>
          <a:p>
            <a:fld id="{DBA4E684-D84B-E74A-BAD3-84496E53C297}" type="slidenum">
              <a:rPr lang="en-US" smtClean="0"/>
              <a:pPr/>
              <a:t>‹#›</a:t>
            </a:fld>
            <a:endParaRPr lang="en-US"/>
          </a:p>
        </p:txBody>
      </p:sp>
    </p:spTree>
    <p:extLst>
      <p:ext uri="{BB962C8B-B14F-4D97-AF65-F5344CB8AC3E}">
        <p14:creationId xmlns:p14="http://schemas.microsoft.com/office/powerpoint/2010/main" val="2625002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Break 6">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7E81971F-0850-2B48-9BF8-A765CD378F0F}"/>
              </a:ext>
            </a:extLst>
          </p:cNvPr>
          <p:cNvSpPr>
            <a:spLocks noGrp="1"/>
          </p:cNvSpPr>
          <p:nvPr>
            <p:ph type="sldNum" sz="quarter" idx="12"/>
          </p:nvPr>
        </p:nvSpPr>
        <p:spPr>
          <a:xfrm>
            <a:off x="676982" y="6332537"/>
            <a:ext cx="2743200" cy="365125"/>
          </a:xfrm>
          <a:prstGeom prst="rect">
            <a:avLst/>
          </a:prstGeom>
        </p:spPr>
        <p:txBody>
          <a:bodyPr/>
          <a:lstStyle>
            <a:lvl1pPr algn="l">
              <a:defRPr>
                <a:solidFill>
                  <a:schemeClr val="bg1"/>
                </a:solidFill>
              </a:defRPr>
            </a:lvl1pPr>
          </a:lstStyle>
          <a:p>
            <a:fld id="{DBA4E684-D84B-E74A-BAD3-84496E53C297}" type="slidenum">
              <a:rPr lang="en-US" smtClean="0"/>
              <a:pPr/>
              <a:t>‹#›</a:t>
            </a:fld>
            <a:endParaRPr lang="en-US"/>
          </a:p>
        </p:txBody>
      </p:sp>
      <p:grpSp>
        <p:nvGrpSpPr>
          <p:cNvPr id="2" name="Group 1">
            <a:extLst>
              <a:ext uri="{FF2B5EF4-FFF2-40B4-BE49-F238E27FC236}">
                <a16:creationId xmlns:a16="http://schemas.microsoft.com/office/drawing/2014/main" id="{BCB42F89-EBE5-43FC-B8A0-869B9881562F}"/>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17" name="Rectangle 16">
              <a:extLst>
                <a:ext uri="{FF2B5EF4-FFF2-40B4-BE49-F238E27FC236}">
                  <a16:creationId xmlns:a16="http://schemas.microsoft.com/office/drawing/2014/main" id="{41681678-06C2-4941-9335-DFA644A1045A}"/>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507A249-900B-E54A-963B-3CB24ABDB1F0}"/>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24" y="0"/>
              <a:ext cx="4343400" cy="6858000"/>
            </a:xfrm>
            <a:prstGeom prst="rect">
              <a:avLst/>
            </a:prstGeom>
          </p:spPr>
        </p:pic>
        <p:sp>
          <p:nvSpPr>
            <p:cNvPr id="8" name="Rectangle 7">
              <a:extLst>
                <a:ext uri="{FF2B5EF4-FFF2-40B4-BE49-F238E27FC236}">
                  <a16:creationId xmlns:a16="http://schemas.microsoft.com/office/drawing/2014/main" id="{9466B304-D217-6145-B0D4-AC71B29D85A2}"/>
                </a:ext>
                <a:ext uri="{C183D7F6-B498-43B3-948B-1728B52AA6E4}">
                  <adec:decorative xmlns:adec="http://schemas.microsoft.com/office/drawing/2017/decorative" val="1"/>
                </a:ext>
              </a:extLst>
            </p:cNvPr>
            <p:cNvSpPr/>
            <p:nvPr userDrawn="1"/>
          </p:nvSpPr>
          <p:spPr>
            <a:xfrm>
              <a:off x="4344924" y="0"/>
              <a:ext cx="109888" cy="6858000"/>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itle 1">
            <a:extLst>
              <a:ext uri="{FF2B5EF4-FFF2-40B4-BE49-F238E27FC236}">
                <a16:creationId xmlns:a16="http://schemas.microsoft.com/office/drawing/2014/main" id="{9F4A3D70-DA23-604C-BC42-17FF5225535A}"/>
              </a:ext>
            </a:extLst>
          </p:cNvPr>
          <p:cNvSpPr>
            <a:spLocks noGrp="1"/>
          </p:cNvSpPr>
          <p:nvPr>
            <p:ph type="ctrTitle" hasCustomPrompt="1"/>
          </p:nvPr>
        </p:nvSpPr>
        <p:spPr>
          <a:xfrm>
            <a:off x="7113070" y="685801"/>
            <a:ext cx="4593364" cy="5486400"/>
          </a:xfrm>
          <a:prstGeom prst="rect">
            <a:avLst/>
          </a:prstGeom>
        </p:spPr>
        <p:txBody>
          <a:bodyPr anchor="ctr"/>
          <a:lstStyle>
            <a:lvl1pPr algn="ctr">
              <a:defRPr sz="6000">
                <a:solidFill>
                  <a:srgbClr val="002D75"/>
                </a:solidFill>
              </a:defRPr>
            </a:lvl1pPr>
          </a:lstStyle>
          <a:p>
            <a:r>
              <a:rPr lang="en-US"/>
              <a:t>Section title</a:t>
            </a:r>
          </a:p>
        </p:txBody>
      </p:sp>
      <p:pic>
        <p:nvPicPr>
          <p:cNvPr id="13" name="Picture 12" descr="Carey Business School students in a study area happily looking over each others work with other student working in the background">
            <a:extLst>
              <a:ext uri="{FF2B5EF4-FFF2-40B4-BE49-F238E27FC236}">
                <a16:creationId xmlns:a16="http://schemas.microsoft.com/office/drawing/2014/main" id="{3D7D0F53-61CD-7644-BF2F-F02C9E79153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76982" y="685799"/>
            <a:ext cx="5943600" cy="5486400"/>
          </a:xfrm>
          <a:prstGeom prst="rect">
            <a:avLst/>
          </a:prstGeom>
        </p:spPr>
      </p:pic>
    </p:spTree>
    <p:extLst>
      <p:ext uri="{BB962C8B-B14F-4D97-AF65-F5344CB8AC3E}">
        <p14:creationId xmlns:p14="http://schemas.microsoft.com/office/powerpoint/2010/main" val="1552439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661EC-7F5E-4070-801F-920CA5FF68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FFC4BA-5A97-484D-860F-3857E456F19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8AE44D-844F-4059-BABE-9B98DD4C8AAE}"/>
              </a:ext>
            </a:extLst>
          </p:cNvPr>
          <p:cNvSpPr>
            <a:spLocks noGrp="1"/>
          </p:cNvSpPr>
          <p:nvPr>
            <p:ph type="dt" sz="half" idx="10"/>
          </p:nvPr>
        </p:nvSpPr>
        <p:spPr/>
        <p:txBody>
          <a:bodyPr/>
          <a:lstStyle/>
          <a:p>
            <a:fld id="{514D9132-A6B9-4FE4-9950-5DAD070269F6}" type="datetimeFigureOut">
              <a:rPr lang="en-US" smtClean="0"/>
              <a:t>8/27/24</a:t>
            </a:fld>
            <a:endParaRPr lang="en-US"/>
          </a:p>
        </p:txBody>
      </p:sp>
      <p:sp>
        <p:nvSpPr>
          <p:cNvPr id="5" name="Footer Placeholder 4">
            <a:extLst>
              <a:ext uri="{FF2B5EF4-FFF2-40B4-BE49-F238E27FC236}">
                <a16:creationId xmlns:a16="http://schemas.microsoft.com/office/drawing/2014/main" id="{896704A4-4BFC-47CE-B221-BB529E09BD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E7209A-8418-4B99-B1B2-265C31FBBC89}"/>
              </a:ext>
            </a:extLst>
          </p:cNvPr>
          <p:cNvSpPr>
            <a:spLocks noGrp="1"/>
          </p:cNvSpPr>
          <p:nvPr>
            <p:ph type="sldNum" sz="quarter" idx="12"/>
          </p:nvPr>
        </p:nvSpPr>
        <p:spPr/>
        <p:txBody>
          <a:bodyPr/>
          <a:lstStyle/>
          <a:p>
            <a:fld id="{864F6FD7-2FFA-4E2A-8671-45222C163BF2}" type="slidenum">
              <a:rPr lang="en-US" smtClean="0"/>
              <a:t>‹#›</a:t>
            </a:fld>
            <a:endParaRPr lang="en-US"/>
          </a:p>
        </p:txBody>
      </p:sp>
    </p:spTree>
    <p:extLst>
      <p:ext uri="{BB962C8B-B14F-4D97-AF65-F5344CB8AC3E}">
        <p14:creationId xmlns:p14="http://schemas.microsoft.com/office/powerpoint/2010/main" val="3479688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3BE7E-4590-4904-84C7-2A94D9F7BE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F519F25-A2AA-4EF3-A2B9-599821F543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0DE089E-9A22-4CCD-8FA3-F7583A67AEE2}"/>
              </a:ext>
            </a:extLst>
          </p:cNvPr>
          <p:cNvSpPr>
            <a:spLocks noGrp="1"/>
          </p:cNvSpPr>
          <p:nvPr>
            <p:ph type="dt" sz="half" idx="10"/>
          </p:nvPr>
        </p:nvSpPr>
        <p:spPr/>
        <p:txBody>
          <a:bodyPr/>
          <a:lstStyle/>
          <a:p>
            <a:fld id="{514D9132-A6B9-4FE4-9950-5DAD070269F6}" type="datetimeFigureOut">
              <a:rPr lang="en-US" smtClean="0"/>
              <a:t>8/27/24</a:t>
            </a:fld>
            <a:endParaRPr lang="en-US"/>
          </a:p>
        </p:txBody>
      </p:sp>
      <p:sp>
        <p:nvSpPr>
          <p:cNvPr id="5" name="Footer Placeholder 4">
            <a:extLst>
              <a:ext uri="{FF2B5EF4-FFF2-40B4-BE49-F238E27FC236}">
                <a16:creationId xmlns:a16="http://schemas.microsoft.com/office/drawing/2014/main" id="{5EAAC9EE-78D5-402E-8FED-65040E59DB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9A4AB9-0365-441F-A5EC-995910A7FC15}"/>
              </a:ext>
            </a:extLst>
          </p:cNvPr>
          <p:cNvSpPr>
            <a:spLocks noGrp="1"/>
          </p:cNvSpPr>
          <p:nvPr>
            <p:ph type="sldNum" sz="quarter" idx="12"/>
          </p:nvPr>
        </p:nvSpPr>
        <p:spPr/>
        <p:txBody>
          <a:bodyPr/>
          <a:lstStyle/>
          <a:p>
            <a:fld id="{864F6FD7-2FFA-4E2A-8671-45222C163BF2}" type="slidenum">
              <a:rPr lang="en-US" smtClean="0"/>
              <a:t>‹#›</a:t>
            </a:fld>
            <a:endParaRPr lang="en-US"/>
          </a:p>
        </p:txBody>
      </p:sp>
    </p:spTree>
    <p:extLst>
      <p:ext uri="{BB962C8B-B14F-4D97-AF65-F5344CB8AC3E}">
        <p14:creationId xmlns:p14="http://schemas.microsoft.com/office/powerpoint/2010/main" val="567475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11B17-345B-42C0-A7C4-5237013A43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593F99-8AC5-4819-B73B-4D05652523C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88D8231-E7E3-43E7-98F4-20BCEDBE30E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E0D51B-39CE-49CC-A3EB-67A90ED20B0D}"/>
              </a:ext>
            </a:extLst>
          </p:cNvPr>
          <p:cNvSpPr>
            <a:spLocks noGrp="1"/>
          </p:cNvSpPr>
          <p:nvPr>
            <p:ph type="dt" sz="half" idx="10"/>
          </p:nvPr>
        </p:nvSpPr>
        <p:spPr/>
        <p:txBody>
          <a:bodyPr/>
          <a:lstStyle/>
          <a:p>
            <a:fld id="{514D9132-A6B9-4FE4-9950-5DAD070269F6}" type="datetimeFigureOut">
              <a:rPr lang="en-US" smtClean="0"/>
              <a:t>8/27/24</a:t>
            </a:fld>
            <a:endParaRPr lang="en-US"/>
          </a:p>
        </p:txBody>
      </p:sp>
      <p:sp>
        <p:nvSpPr>
          <p:cNvPr id="6" name="Footer Placeholder 5">
            <a:extLst>
              <a:ext uri="{FF2B5EF4-FFF2-40B4-BE49-F238E27FC236}">
                <a16:creationId xmlns:a16="http://schemas.microsoft.com/office/drawing/2014/main" id="{38473BDE-943A-4EB1-AC03-B56AF891CE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972883-FF3A-4337-9B88-6507A980AC45}"/>
              </a:ext>
            </a:extLst>
          </p:cNvPr>
          <p:cNvSpPr>
            <a:spLocks noGrp="1"/>
          </p:cNvSpPr>
          <p:nvPr>
            <p:ph type="sldNum" sz="quarter" idx="12"/>
          </p:nvPr>
        </p:nvSpPr>
        <p:spPr/>
        <p:txBody>
          <a:bodyPr/>
          <a:lstStyle/>
          <a:p>
            <a:fld id="{864F6FD7-2FFA-4E2A-8671-45222C163BF2}" type="slidenum">
              <a:rPr lang="en-US" smtClean="0"/>
              <a:t>‹#›</a:t>
            </a:fld>
            <a:endParaRPr lang="en-US"/>
          </a:p>
        </p:txBody>
      </p:sp>
    </p:spTree>
    <p:extLst>
      <p:ext uri="{BB962C8B-B14F-4D97-AF65-F5344CB8AC3E}">
        <p14:creationId xmlns:p14="http://schemas.microsoft.com/office/powerpoint/2010/main" val="9487070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9D8F7-2929-4B2E-AC4C-D5B42ABD272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8354E23-A7EC-49B3-A82D-58D38E66D3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2C085F6-F906-4175-827D-43765A8C603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3C204E-31B3-492F-B0F9-F465104253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14F71E9-2511-4BDF-BCCD-BB9C25E9DBB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F01CE5D-D875-4375-AB5F-B908F5D8738A}"/>
              </a:ext>
            </a:extLst>
          </p:cNvPr>
          <p:cNvSpPr>
            <a:spLocks noGrp="1"/>
          </p:cNvSpPr>
          <p:nvPr>
            <p:ph type="dt" sz="half" idx="10"/>
          </p:nvPr>
        </p:nvSpPr>
        <p:spPr/>
        <p:txBody>
          <a:bodyPr/>
          <a:lstStyle/>
          <a:p>
            <a:fld id="{514D9132-A6B9-4FE4-9950-5DAD070269F6}" type="datetimeFigureOut">
              <a:rPr lang="en-US" smtClean="0"/>
              <a:t>8/27/24</a:t>
            </a:fld>
            <a:endParaRPr lang="en-US"/>
          </a:p>
        </p:txBody>
      </p:sp>
      <p:sp>
        <p:nvSpPr>
          <p:cNvPr id="8" name="Footer Placeholder 7">
            <a:extLst>
              <a:ext uri="{FF2B5EF4-FFF2-40B4-BE49-F238E27FC236}">
                <a16:creationId xmlns:a16="http://schemas.microsoft.com/office/drawing/2014/main" id="{D71B5FC1-51D2-4746-9903-58841B5445C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B3934BC-3899-4826-8090-9977937648BE}"/>
              </a:ext>
            </a:extLst>
          </p:cNvPr>
          <p:cNvSpPr>
            <a:spLocks noGrp="1"/>
          </p:cNvSpPr>
          <p:nvPr>
            <p:ph type="sldNum" sz="quarter" idx="12"/>
          </p:nvPr>
        </p:nvSpPr>
        <p:spPr/>
        <p:txBody>
          <a:bodyPr/>
          <a:lstStyle/>
          <a:p>
            <a:fld id="{864F6FD7-2FFA-4E2A-8671-45222C163BF2}" type="slidenum">
              <a:rPr lang="en-US" smtClean="0"/>
              <a:t>‹#›</a:t>
            </a:fld>
            <a:endParaRPr lang="en-US"/>
          </a:p>
        </p:txBody>
      </p:sp>
    </p:spTree>
    <p:extLst>
      <p:ext uri="{BB962C8B-B14F-4D97-AF65-F5344CB8AC3E}">
        <p14:creationId xmlns:p14="http://schemas.microsoft.com/office/powerpoint/2010/main" val="3808907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40240-7317-4204-BC2C-E76D6236338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FE1A1A-0C66-4A51-A500-F23B20DA8981}"/>
              </a:ext>
            </a:extLst>
          </p:cNvPr>
          <p:cNvSpPr>
            <a:spLocks noGrp="1"/>
          </p:cNvSpPr>
          <p:nvPr>
            <p:ph type="dt" sz="half" idx="10"/>
          </p:nvPr>
        </p:nvSpPr>
        <p:spPr/>
        <p:txBody>
          <a:bodyPr/>
          <a:lstStyle/>
          <a:p>
            <a:fld id="{514D9132-A6B9-4FE4-9950-5DAD070269F6}" type="datetimeFigureOut">
              <a:rPr lang="en-US" smtClean="0"/>
              <a:t>8/27/24</a:t>
            </a:fld>
            <a:endParaRPr lang="en-US"/>
          </a:p>
        </p:txBody>
      </p:sp>
      <p:sp>
        <p:nvSpPr>
          <p:cNvPr id="4" name="Footer Placeholder 3">
            <a:extLst>
              <a:ext uri="{FF2B5EF4-FFF2-40B4-BE49-F238E27FC236}">
                <a16:creationId xmlns:a16="http://schemas.microsoft.com/office/drawing/2014/main" id="{FD46E30E-E869-4D14-B6B1-EBC14302282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62B0DF-7E80-4062-9864-6F889DFD4F2B}"/>
              </a:ext>
            </a:extLst>
          </p:cNvPr>
          <p:cNvSpPr>
            <a:spLocks noGrp="1"/>
          </p:cNvSpPr>
          <p:nvPr>
            <p:ph type="sldNum" sz="quarter" idx="12"/>
          </p:nvPr>
        </p:nvSpPr>
        <p:spPr/>
        <p:txBody>
          <a:bodyPr/>
          <a:lstStyle/>
          <a:p>
            <a:fld id="{864F6FD7-2FFA-4E2A-8671-45222C163BF2}" type="slidenum">
              <a:rPr lang="en-US" smtClean="0"/>
              <a:t>‹#›</a:t>
            </a:fld>
            <a:endParaRPr lang="en-US"/>
          </a:p>
        </p:txBody>
      </p:sp>
    </p:spTree>
    <p:extLst>
      <p:ext uri="{BB962C8B-B14F-4D97-AF65-F5344CB8AC3E}">
        <p14:creationId xmlns:p14="http://schemas.microsoft.com/office/powerpoint/2010/main" val="567277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244076-118D-4305-8BCC-56E088D5AF59}"/>
              </a:ext>
            </a:extLst>
          </p:cNvPr>
          <p:cNvSpPr>
            <a:spLocks noGrp="1"/>
          </p:cNvSpPr>
          <p:nvPr>
            <p:ph type="dt" sz="half" idx="10"/>
          </p:nvPr>
        </p:nvSpPr>
        <p:spPr/>
        <p:txBody>
          <a:bodyPr/>
          <a:lstStyle/>
          <a:p>
            <a:fld id="{514D9132-A6B9-4FE4-9950-5DAD070269F6}" type="datetimeFigureOut">
              <a:rPr lang="en-US" smtClean="0"/>
              <a:t>8/27/24</a:t>
            </a:fld>
            <a:endParaRPr lang="en-US"/>
          </a:p>
        </p:txBody>
      </p:sp>
      <p:sp>
        <p:nvSpPr>
          <p:cNvPr id="3" name="Footer Placeholder 2">
            <a:extLst>
              <a:ext uri="{FF2B5EF4-FFF2-40B4-BE49-F238E27FC236}">
                <a16:creationId xmlns:a16="http://schemas.microsoft.com/office/drawing/2014/main" id="{58EAB248-D1FE-4236-BEFC-5C4CD931260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2D4E13-710A-4C7A-98D6-10E2DF52D08C}"/>
              </a:ext>
            </a:extLst>
          </p:cNvPr>
          <p:cNvSpPr>
            <a:spLocks noGrp="1"/>
          </p:cNvSpPr>
          <p:nvPr>
            <p:ph type="sldNum" sz="quarter" idx="12"/>
          </p:nvPr>
        </p:nvSpPr>
        <p:spPr/>
        <p:txBody>
          <a:bodyPr/>
          <a:lstStyle/>
          <a:p>
            <a:fld id="{864F6FD7-2FFA-4E2A-8671-45222C163BF2}" type="slidenum">
              <a:rPr lang="en-US" smtClean="0"/>
              <a:t>‹#›</a:t>
            </a:fld>
            <a:endParaRPr lang="en-US"/>
          </a:p>
        </p:txBody>
      </p:sp>
    </p:spTree>
    <p:extLst>
      <p:ext uri="{BB962C8B-B14F-4D97-AF65-F5344CB8AC3E}">
        <p14:creationId xmlns:p14="http://schemas.microsoft.com/office/powerpoint/2010/main" val="772196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6CBE1-D11D-4516-8556-FF00E4C060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ED96F9-8232-4039-864F-FA116D8EAE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8BFE06-665F-4F3E-AF86-4C9153D569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DEB047D-8BB8-4360-9B24-9618F896304D}"/>
              </a:ext>
            </a:extLst>
          </p:cNvPr>
          <p:cNvSpPr>
            <a:spLocks noGrp="1"/>
          </p:cNvSpPr>
          <p:nvPr>
            <p:ph type="dt" sz="half" idx="10"/>
          </p:nvPr>
        </p:nvSpPr>
        <p:spPr/>
        <p:txBody>
          <a:bodyPr/>
          <a:lstStyle/>
          <a:p>
            <a:fld id="{514D9132-A6B9-4FE4-9950-5DAD070269F6}" type="datetimeFigureOut">
              <a:rPr lang="en-US" smtClean="0"/>
              <a:t>8/27/24</a:t>
            </a:fld>
            <a:endParaRPr lang="en-US"/>
          </a:p>
        </p:txBody>
      </p:sp>
      <p:sp>
        <p:nvSpPr>
          <p:cNvPr id="6" name="Footer Placeholder 5">
            <a:extLst>
              <a:ext uri="{FF2B5EF4-FFF2-40B4-BE49-F238E27FC236}">
                <a16:creationId xmlns:a16="http://schemas.microsoft.com/office/drawing/2014/main" id="{8FF4023D-C4DA-4884-8F6E-A00CE40E38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DCC78E-AE2C-41EA-A1F0-6BB6EF77328A}"/>
              </a:ext>
            </a:extLst>
          </p:cNvPr>
          <p:cNvSpPr>
            <a:spLocks noGrp="1"/>
          </p:cNvSpPr>
          <p:nvPr>
            <p:ph type="sldNum" sz="quarter" idx="12"/>
          </p:nvPr>
        </p:nvSpPr>
        <p:spPr/>
        <p:txBody>
          <a:bodyPr/>
          <a:lstStyle/>
          <a:p>
            <a:fld id="{864F6FD7-2FFA-4E2A-8671-45222C163BF2}" type="slidenum">
              <a:rPr lang="en-US" smtClean="0"/>
              <a:t>‹#›</a:t>
            </a:fld>
            <a:endParaRPr lang="en-US"/>
          </a:p>
        </p:txBody>
      </p:sp>
    </p:spTree>
    <p:extLst>
      <p:ext uri="{BB962C8B-B14F-4D97-AF65-F5344CB8AC3E}">
        <p14:creationId xmlns:p14="http://schemas.microsoft.com/office/powerpoint/2010/main" val="1832122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26C5A-BCC6-4409-B4C5-E48D97514C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BB2DDA-22D8-45EF-824B-921B8C1ADD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EFDD691-7796-4DBD-B498-3BFB48127D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29F524F-2DC3-4662-8572-5C4F13D02306}"/>
              </a:ext>
            </a:extLst>
          </p:cNvPr>
          <p:cNvSpPr>
            <a:spLocks noGrp="1"/>
          </p:cNvSpPr>
          <p:nvPr>
            <p:ph type="dt" sz="half" idx="10"/>
          </p:nvPr>
        </p:nvSpPr>
        <p:spPr/>
        <p:txBody>
          <a:bodyPr/>
          <a:lstStyle/>
          <a:p>
            <a:fld id="{514D9132-A6B9-4FE4-9950-5DAD070269F6}" type="datetimeFigureOut">
              <a:rPr lang="en-US" smtClean="0"/>
              <a:t>8/27/24</a:t>
            </a:fld>
            <a:endParaRPr lang="en-US"/>
          </a:p>
        </p:txBody>
      </p:sp>
      <p:sp>
        <p:nvSpPr>
          <p:cNvPr id="6" name="Footer Placeholder 5">
            <a:extLst>
              <a:ext uri="{FF2B5EF4-FFF2-40B4-BE49-F238E27FC236}">
                <a16:creationId xmlns:a16="http://schemas.microsoft.com/office/drawing/2014/main" id="{F8243310-4621-4311-BB77-BD0F981A2A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281E89-EBAD-4FCD-A1E4-6D842895DC0D}"/>
              </a:ext>
            </a:extLst>
          </p:cNvPr>
          <p:cNvSpPr>
            <a:spLocks noGrp="1"/>
          </p:cNvSpPr>
          <p:nvPr>
            <p:ph type="sldNum" sz="quarter" idx="12"/>
          </p:nvPr>
        </p:nvSpPr>
        <p:spPr/>
        <p:txBody>
          <a:bodyPr/>
          <a:lstStyle/>
          <a:p>
            <a:fld id="{864F6FD7-2FFA-4E2A-8671-45222C163BF2}" type="slidenum">
              <a:rPr lang="en-US" smtClean="0"/>
              <a:t>‹#›</a:t>
            </a:fld>
            <a:endParaRPr lang="en-US"/>
          </a:p>
        </p:txBody>
      </p:sp>
    </p:spTree>
    <p:extLst>
      <p:ext uri="{BB962C8B-B14F-4D97-AF65-F5344CB8AC3E}">
        <p14:creationId xmlns:p14="http://schemas.microsoft.com/office/powerpoint/2010/main" val="23950347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37C955-9B8F-41F7-A4BC-EC1155BBC1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A7199E-2D34-4E7B-A8B3-823C43FBFB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461436-94ED-4BF1-AFD0-085539B97F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4D9132-A6B9-4FE4-9950-5DAD070269F6}" type="datetimeFigureOut">
              <a:rPr lang="en-US" smtClean="0"/>
              <a:t>8/27/24</a:t>
            </a:fld>
            <a:endParaRPr lang="en-US"/>
          </a:p>
        </p:txBody>
      </p:sp>
      <p:sp>
        <p:nvSpPr>
          <p:cNvPr id="5" name="Footer Placeholder 4">
            <a:extLst>
              <a:ext uri="{FF2B5EF4-FFF2-40B4-BE49-F238E27FC236}">
                <a16:creationId xmlns:a16="http://schemas.microsoft.com/office/drawing/2014/main" id="{D8683296-3E36-42A5-A546-01697E3FA6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23F43E0-1CD1-4620-A281-3C2D01BFF4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4F6FD7-2FFA-4E2A-8671-45222C163BF2}" type="slidenum">
              <a:rPr lang="en-US" smtClean="0"/>
              <a:t>‹#›</a:t>
            </a:fld>
            <a:endParaRPr lang="en-US"/>
          </a:p>
        </p:txBody>
      </p:sp>
    </p:spTree>
    <p:extLst>
      <p:ext uri="{BB962C8B-B14F-4D97-AF65-F5344CB8AC3E}">
        <p14:creationId xmlns:p14="http://schemas.microsoft.com/office/powerpoint/2010/main" val="15416758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watch?v=LDpe9StfGTA" TargetMode="External"/><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6.jpg"/><Relationship Id="rId5" Type="http://schemas.openxmlformats.org/officeDocument/2006/relationships/image" Target="../media/image5.emf"/><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video" Target="https://www.youtube.com/embed/5w9jqT8xzZk?feature=oembed" TargetMode="External"/><Relationship Id="rId4" Type="http://schemas.openxmlformats.org/officeDocument/2006/relationships/image" Target="../media/image32.jpeg"/></Relationships>
</file>

<file path=ppt/slides/_rels/slide27.xml.rels><?xml version="1.0" encoding="UTF-8" standalone="yes"?>
<Relationships xmlns="http://schemas.openxmlformats.org/package/2006/relationships"><Relationship Id="rId2" Type="http://schemas.openxmlformats.org/officeDocument/2006/relationships/hyperlink" Target="https://create.kahoot.it/details/832965b0-e66f-4df3-ad62-3a886667ee31" TargetMode="Externa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hyperlink" Target="https://theartofcharm.com/podcast-episodes/clay-hebert-the-perfect-intro-episode-555/"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emf"/></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create.kahoot.it/share/in-class-practice/d0d93358-117b-451f-843f-9c175b05054c"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AD5D4-857D-A846-A64C-DFC5AD0680ED}"/>
              </a:ext>
            </a:extLst>
          </p:cNvPr>
          <p:cNvSpPr>
            <a:spLocks noGrp="1"/>
          </p:cNvSpPr>
          <p:nvPr>
            <p:ph type="title"/>
          </p:nvPr>
        </p:nvSpPr>
        <p:spPr>
          <a:xfrm>
            <a:off x="5840372" y="2583806"/>
            <a:ext cx="5864994" cy="2115639"/>
          </a:xfrm>
        </p:spPr>
        <p:txBody>
          <a:bodyPr lIns="91440" tIns="45720" rIns="91440" bIns="45720" anchor="t">
            <a:normAutofit fontScale="90000"/>
          </a:bodyPr>
          <a:lstStyle/>
          <a:p>
            <a:pPr algn="l"/>
            <a:r>
              <a:rPr lang="en-US" dirty="0">
                <a:cs typeface="Calibri Light"/>
              </a:rPr>
              <a:t>Business Communication</a:t>
            </a:r>
            <a:br>
              <a:rPr lang="en-US" dirty="0">
                <a:cs typeface="Calibri Light"/>
              </a:rPr>
            </a:br>
            <a:r>
              <a:rPr lang="en-US" dirty="0">
                <a:cs typeface="Calibri Light"/>
              </a:rPr>
              <a:t>Introduction</a:t>
            </a:r>
            <a:br>
              <a:rPr lang="en-US" dirty="0">
                <a:cs typeface="Calibri Light"/>
              </a:rPr>
            </a:br>
            <a:br>
              <a:rPr lang="en-US" dirty="0">
                <a:cs typeface="Calibri Light"/>
              </a:rPr>
            </a:br>
            <a:r>
              <a:rPr lang="en-US" dirty="0">
                <a:cs typeface="Calibri Light"/>
              </a:rPr>
              <a:t>		        </a:t>
            </a:r>
            <a:r>
              <a:rPr lang="en-US" sz="4400" dirty="0">
                <a:cs typeface="Calibri Light"/>
              </a:rPr>
              <a:t>Dr. Clara Ma</a:t>
            </a:r>
            <a:br>
              <a:rPr lang="en-US" dirty="0">
                <a:cs typeface="Calibri Light"/>
              </a:rPr>
            </a:br>
            <a:r>
              <a:rPr lang="en-US" dirty="0">
                <a:cs typeface="Calibri Light"/>
              </a:rPr>
              <a:t>	</a:t>
            </a:r>
            <a:endParaRPr lang="en-US" sz="4400" dirty="0">
              <a:cs typeface="Calibri Light"/>
            </a:endParaRPr>
          </a:p>
        </p:txBody>
      </p:sp>
    </p:spTree>
    <p:extLst>
      <p:ext uri="{BB962C8B-B14F-4D97-AF65-F5344CB8AC3E}">
        <p14:creationId xmlns:p14="http://schemas.microsoft.com/office/powerpoint/2010/main" val="29992581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8F1E8-B1DE-4B69-9E71-41C45AE63720}"/>
              </a:ext>
            </a:extLst>
          </p:cNvPr>
          <p:cNvSpPr>
            <a:spLocks noGrp="1"/>
          </p:cNvSpPr>
          <p:nvPr>
            <p:ph type="title"/>
          </p:nvPr>
        </p:nvSpPr>
        <p:spPr/>
        <p:txBody>
          <a:bodyPr/>
          <a:lstStyle/>
          <a:p>
            <a:r>
              <a:rPr lang="en-US" dirty="0">
                <a:solidFill>
                  <a:schemeClr val="bg1"/>
                </a:solidFill>
              </a:rPr>
              <a:t>Turn and Talk</a:t>
            </a:r>
          </a:p>
        </p:txBody>
      </p:sp>
      <p:sp>
        <p:nvSpPr>
          <p:cNvPr id="3" name="Text Placeholder 2">
            <a:extLst>
              <a:ext uri="{FF2B5EF4-FFF2-40B4-BE49-F238E27FC236}">
                <a16:creationId xmlns:a16="http://schemas.microsoft.com/office/drawing/2014/main" id="{B4EE7783-A2A9-4B93-AD45-77B8F0001BA6}"/>
              </a:ext>
            </a:extLst>
          </p:cNvPr>
          <p:cNvSpPr>
            <a:spLocks noGrp="1"/>
          </p:cNvSpPr>
          <p:nvPr>
            <p:ph type="body" idx="1"/>
          </p:nvPr>
        </p:nvSpPr>
        <p:spPr/>
        <p:txBody>
          <a:bodyPr/>
          <a:lstStyle/>
          <a:p>
            <a:r>
              <a:rPr lang="en-US" dirty="0">
                <a:solidFill>
                  <a:schemeClr val="bg2"/>
                </a:solidFill>
              </a:rPr>
              <a:t>Tell us one time you have had a miscommunication, how you wish to solve this? Remember: Simple; Unexpected; Concrete; Credible; Emotional; Stories</a:t>
            </a:r>
          </a:p>
        </p:txBody>
      </p:sp>
    </p:spTree>
    <p:extLst>
      <p:ext uri="{BB962C8B-B14F-4D97-AF65-F5344CB8AC3E}">
        <p14:creationId xmlns:p14="http://schemas.microsoft.com/office/powerpoint/2010/main" val="1792476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21" name="Rectangle 38920">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3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23" name="Rectangle 38922">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914" name="Picture 2" descr="Amazon.com: HBR Guide to Persuasive Presentations (HBR Guide Series) eBook  : Duarte, Nancy: Kindle Store">
            <a:extLst>
              <a:ext uri="{FF2B5EF4-FFF2-40B4-BE49-F238E27FC236}">
                <a16:creationId xmlns:a16="http://schemas.microsoft.com/office/drawing/2014/main" id="{4526F3AC-3831-9864-4EAC-104E983103E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467812" y="643467"/>
            <a:ext cx="3036230" cy="5571066"/>
          </a:xfrm>
          <a:prstGeom prst="rect">
            <a:avLst/>
          </a:prstGeom>
          <a:noFill/>
          <a:extLst>
            <a:ext uri="{909E8E84-426E-40DD-AFC4-6F175D3DCCD1}">
              <a14:hiddenFill xmlns:a14="http://schemas.microsoft.com/office/drawing/2010/main">
                <a:solidFill>
                  <a:srgbClr val="FFFFFF"/>
                </a:solidFill>
              </a14:hiddenFill>
            </a:ext>
          </a:extLst>
        </p:spPr>
      </p:pic>
      <p:sp>
        <p:nvSpPr>
          <p:cNvPr id="38925" name="Rectangle 38924">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916" name="Picture 4" descr="Guide to Managerial Communication: 9780132971331: Business Communication  Books @ Amazon.com">
            <a:extLst>
              <a:ext uri="{FF2B5EF4-FFF2-40B4-BE49-F238E27FC236}">
                <a16:creationId xmlns:a16="http://schemas.microsoft.com/office/drawing/2014/main" id="{F9DD34A7-BC04-9B18-C559-4435CE44FAF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06338" y="643467"/>
            <a:ext cx="3799467"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8909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C9677-6A50-568E-1A44-28ED933E44BB}"/>
              </a:ext>
            </a:extLst>
          </p:cNvPr>
          <p:cNvSpPr>
            <a:spLocks noGrp="1"/>
          </p:cNvSpPr>
          <p:nvPr>
            <p:ph type="title"/>
          </p:nvPr>
        </p:nvSpPr>
        <p:spPr>
          <a:xfrm>
            <a:off x="616527" y="136525"/>
            <a:ext cx="8229600" cy="4110326"/>
          </a:xfrm>
        </p:spPr>
        <p:txBody>
          <a:bodyPr/>
          <a:lstStyle/>
          <a:p>
            <a:r>
              <a:rPr lang="en-US" dirty="0"/>
              <a:t>What is a story? </a:t>
            </a:r>
          </a:p>
        </p:txBody>
      </p:sp>
      <p:sp>
        <p:nvSpPr>
          <p:cNvPr id="3" name="Text Placeholder 2">
            <a:extLst>
              <a:ext uri="{FF2B5EF4-FFF2-40B4-BE49-F238E27FC236}">
                <a16:creationId xmlns:a16="http://schemas.microsoft.com/office/drawing/2014/main" id="{0DCE8C44-ACEB-9CCA-4319-AE0AC8C0BC46}"/>
              </a:ext>
            </a:extLst>
          </p:cNvPr>
          <p:cNvSpPr>
            <a:spLocks noGrp="1"/>
          </p:cNvSpPr>
          <p:nvPr>
            <p:ph type="body" sz="quarter" idx="10"/>
          </p:nvPr>
        </p:nvSpPr>
        <p:spPr>
          <a:xfrm>
            <a:off x="4267200" y="790575"/>
            <a:ext cx="3657600" cy="381000"/>
          </a:xfrm>
        </p:spPr>
        <p:txBody>
          <a:bodyPr>
            <a:normAutofit fontScale="85000" lnSpcReduction="20000"/>
          </a:bodyPr>
          <a:lstStyle/>
          <a:p>
            <a:r>
              <a:rPr lang="en-US" dirty="0"/>
              <a:t>Storytelling with Data</a:t>
            </a:r>
          </a:p>
        </p:txBody>
      </p:sp>
      <p:sp>
        <p:nvSpPr>
          <p:cNvPr id="5" name="Date Placeholder 4">
            <a:extLst>
              <a:ext uri="{FF2B5EF4-FFF2-40B4-BE49-F238E27FC236}">
                <a16:creationId xmlns:a16="http://schemas.microsoft.com/office/drawing/2014/main" id="{AAB1B153-DE8D-2559-8FBF-2FF0EBF9C58A}"/>
              </a:ext>
            </a:extLst>
          </p:cNvPr>
          <p:cNvSpPr>
            <a:spLocks noGrp="1"/>
          </p:cNvSpPr>
          <p:nvPr>
            <p:ph type="dt" sz="half" idx="11"/>
          </p:nvPr>
        </p:nvSpPr>
        <p:spPr/>
        <p:txBody>
          <a:bodyPr/>
          <a:lstStyle/>
          <a:p>
            <a:endParaRPr lang="en-US"/>
          </a:p>
        </p:txBody>
      </p:sp>
      <p:sp>
        <p:nvSpPr>
          <p:cNvPr id="6" name="Footer Placeholder 5">
            <a:extLst>
              <a:ext uri="{FF2B5EF4-FFF2-40B4-BE49-F238E27FC236}">
                <a16:creationId xmlns:a16="http://schemas.microsoft.com/office/drawing/2014/main" id="{F4EFA790-37E3-7AC7-78FF-F597850D3FD7}"/>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F913FEAB-9080-A7AF-9A27-76259019F5B6}"/>
              </a:ext>
            </a:extLst>
          </p:cNvPr>
          <p:cNvSpPr>
            <a:spLocks noGrp="1"/>
          </p:cNvSpPr>
          <p:nvPr>
            <p:ph type="sldNum" sz="quarter" idx="13"/>
          </p:nvPr>
        </p:nvSpPr>
        <p:spPr/>
        <p:txBody>
          <a:bodyPr/>
          <a:lstStyle/>
          <a:p>
            <a:fld id="{DBA4E684-D84B-E74A-BAD3-84496E53C297}" type="slidenum">
              <a:rPr lang="en-US" smtClean="0"/>
              <a:pPr/>
              <a:t>12</a:t>
            </a:fld>
            <a:endParaRPr lang="en-US"/>
          </a:p>
        </p:txBody>
      </p:sp>
      <p:sp>
        <p:nvSpPr>
          <p:cNvPr id="8" name="Content Placeholder 2">
            <a:extLst>
              <a:ext uri="{FF2B5EF4-FFF2-40B4-BE49-F238E27FC236}">
                <a16:creationId xmlns:a16="http://schemas.microsoft.com/office/drawing/2014/main" id="{31D99C64-A053-5CE9-2EF8-5C7E5FDB416A}"/>
              </a:ext>
            </a:extLst>
          </p:cNvPr>
          <p:cNvSpPr>
            <a:spLocks noGrp="1"/>
          </p:cNvSpPr>
          <p:nvPr>
            <p:ph idx="1"/>
          </p:nvPr>
        </p:nvSpPr>
        <p:spPr>
          <a:xfrm>
            <a:off x="838198" y="1267594"/>
            <a:ext cx="10515600" cy="4351338"/>
          </a:xfrm>
        </p:spPr>
        <p:txBody>
          <a:bodyPr/>
          <a:lstStyle/>
          <a:p>
            <a:pPr marL="514350" indent="-514350">
              <a:buFont typeface="+mj-lt"/>
              <a:buAutoNum type="arabicPeriod"/>
            </a:pPr>
            <a:r>
              <a:rPr lang="en-US" dirty="0"/>
              <a:t>A status quo (everything’s fine…)</a:t>
            </a:r>
          </a:p>
          <a:p>
            <a:pPr marL="514350" indent="-514350">
              <a:buFont typeface="+mj-lt"/>
              <a:buAutoNum type="arabicPeriod"/>
            </a:pPr>
            <a:r>
              <a:rPr lang="en-US" dirty="0"/>
              <a:t>That gets disrupted</a:t>
            </a:r>
            <a:r>
              <a:rPr lang="en-US" sz="1600" dirty="0"/>
              <a:t> </a:t>
            </a:r>
            <a:r>
              <a:rPr lang="en-US" dirty="0">
                <a:sym typeface="Wingdings" pitchFamily="2" charset="2"/>
              </a:rPr>
              <a:t></a:t>
            </a:r>
            <a:r>
              <a:rPr lang="en-US" dirty="0"/>
              <a:t> a problem emerges</a:t>
            </a:r>
          </a:p>
          <a:p>
            <a:pPr marL="514350" indent="-514350">
              <a:buFont typeface="+mj-lt"/>
              <a:buAutoNum type="arabicPeriod"/>
            </a:pPr>
            <a:r>
              <a:rPr lang="en-US" dirty="0"/>
              <a:t>The solution creates a new order that’s better than the status quo</a:t>
            </a:r>
          </a:p>
        </p:txBody>
      </p:sp>
      <p:pic>
        <p:nvPicPr>
          <p:cNvPr id="9" name="Picture 7" descr="the structure(s) of story — storytelling with data">
            <a:extLst>
              <a:ext uri="{FF2B5EF4-FFF2-40B4-BE49-F238E27FC236}">
                <a16:creationId xmlns:a16="http://schemas.microsoft.com/office/drawing/2014/main" id="{9377B348-0252-FA70-B3DD-C18EBEF0AB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297" y="2832150"/>
            <a:ext cx="6660023" cy="3406388"/>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2">
            <a:extLst>
              <a:ext uri="{FF2B5EF4-FFF2-40B4-BE49-F238E27FC236}">
                <a16:creationId xmlns:a16="http://schemas.microsoft.com/office/drawing/2014/main" id="{5372CBE3-9316-50B2-0200-151FCD963E5D}"/>
              </a:ext>
            </a:extLst>
          </p:cNvPr>
          <p:cNvSpPr txBox="1">
            <a:spLocks/>
          </p:cNvSpPr>
          <p:nvPr/>
        </p:nvSpPr>
        <p:spPr>
          <a:xfrm>
            <a:off x="715517" y="395913"/>
            <a:ext cx="5505174" cy="87168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solidFill>
                  <a:schemeClr val="tx1"/>
                </a:solidFill>
              </a:rPr>
              <a:t>Storytelling with Data</a:t>
            </a:r>
            <a:endParaRPr lang="en-US" b="1" dirty="0">
              <a:solidFill>
                <a:schemeClr val="tx1"/>
              </a:solidFill>
            </a:endParaRPr>
          </a:p>
        </p:txBody>
      </p:sp>
    </p:spTree>
    <p:extLst>
      <p:ext uri="{BB962C8B-B14F-4D97-AF65-F5344CB8AC3E}">
        <p14:creationId xmlns:p14="http://schemas.microsoft.com/office/powerpoint/2010/main" val="1816086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E2AA9E-07F8-E196-3CEE-F9E2DC069564}"/>
              </a:ext>
            </a:extLst>
          </p:cNvPr>
          <p:cNvSpPr>
            <a:spLocks noGrp="1"/>
          </p:cNvSpPr>
          <p:nvPr>
            <p:ph idx="1"/>
          </p:nvPr>
        </p:nvSpPr>
        <p:spPr/>
        <p:txBody>
          <a:bodyPr/>
          <a:lstStyle/>
          <a:p>
            <a:endParaRPr lang="en-US"/>
          </a:p>
        </p:txBody>
      </p:sp>
      <p:sp>
        <p:nvSpPr>
          <p:cNvPr id="3" name="Text Placeholder 2">
            <a:extLst>
              <a:ext uri="{FF2B5EF4-FFF2-40B4-BE49-F238E27FC236}">
                <a16:creationId xmlns:a16="http://schemas.microsoft.com/office/drawing/2014/main" id="{B51F2CBA-AC10-7E84-EAB5-ED0894485F7F}"/>
              </a:ext>
            </a:extLst>
          </p:cNvPr>
          <p:cNvSpPr>
            <a:spLocks noGrp="1"/>
          </p:cNvSpPr>
          <p:nvPr>
            <p:ph type="body" sz="half" idx="2"/>
          </p:nvPr>
        </p:nvSpPr>
        <p:spPr/>
        <p:txBody>
          <a:bodyPr>
            <a:normAutofit lnSpcReduction="10000"/>
          </a:bodyPr>
          <a:lstStyle/>
          <a:p>
            <a:r>
              <a:rPr lang="en-US" altLang="en-US" sz="3200" dirty="0"/>
              <a:t>Imagine you are in advertising. You want to convey to the general public (via a print ad) that movie theater popcorn is unhealthy. A medium bag contains 37 grams of saturated fat. </a:t>
            </a:r>
          </a:p>
          <a:p>
            <a:endParaRPr lang="en-US" dirty="0"/>
          </a:p>
        </p:txBody>
      </p:sp>
      <p:sp>
        <p:nvSpPr>
          <p:cNvPr id="4" name="Title 3">
            <a:extLst>
              <a:ext uri="{FF2B5EF4-FFF2-40B4-BE49-F238E27FC236}">
                <a16:creationId xmlns:a16="http://schemas.microsoft.com/office/drawing/2014/main" id="{53A97EF3-43A3-642B-C893-22A10853E568}"/>
              </a:ext>
            </a:extLst>
          </p:cNvPr>
          <p:cNvSpPr>
            <a:spLocks noGrp="1"/>
          </p:cNvSpPr>
          <p:nvPr>
            <p:ph type="title"/>
          </p:nvPr>
        </p:nvSpPr>
        <p:spPr/>
        <p:txBody>
          <a:bodyPr/>
          <a:lstStyle/>
          <a:p>
            <a:r>
              <a:rPr lang="en-US" altLang="en-US" sz="4400" dirty="0"/>
              <a:t>Healthy eating is hard to motivate</a:t>
            </a:r>
            <a:endParaRPr lang="en-US" dirty="0"/>
          </a:p>
        </p:txBody>
      </p:sp>
      <p:sp>
        <p:nvSpPr>
          <p:cNvPr id="5" name="Date Placeholder 4">
            <a:extLst>
              <a:ext uri="{FF2B5EF4-FFF2-40B4-BE49-F238E27FC236}">
                <a16:creationId xmlns:a16="http://schemas.microsoft.com/office/drawing/2014/main" id="{2A802F69-7882-48EE-CE1A-0469EF5C6CB1}"/>
              </a:ext>
            </a:extLst>
          </p:cNvPr>
          <p:cNvSpPr>
            <a:spLocks noGrp="1"/>
          </p:cNvSpPr>
          <p:nvPr>
            <p:ph type="dt" sz="half" idx="11"/>
          </p:nvPr>
        </p:nvSpPr>
        <p:spPr/>
        <p:txBody>
          <a:bodyPr/>
          <a:lstStyle/>
          <a:p>
            <a:endParaRPr lang="en-US"/>
          </a:p>
        </p:txBody>
      </p:sp>
      <p:sp>
        <p:nvSpPr>
          <p:cNvPr id="6" name="Footer Placeholder 5">
            <a:extLst>
              <a:ext uri="{FF2B5EF4-FFF2-40B4-BE49-F238E27FC236}">
                <a16:creationId xmlns:a16="http://schemas.microsoft.com/office/drawing/2014/main" id="{9F1CDEE7-8F31-AF0A-BD7A-DB0E6B2A6D5C}"/>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10BAD1A4-23A8-A472-F9FC-DFB04C079D55}"/>
              </a:ext>
            </a:extLst>
          </p:cNvPr>
          <p:cNvSpPr>
            <a:spLocks noGrp="1"/>
          </p:cNvSpPr>
          <p:nvPr>
            <p:ph type="sldNum" sz="quarter" idx="13"/>
          </p:nvPr>
        </p:nvSpPr>
        <p:spPr>
          <a:xfrm>
            <a:off x="8915400" y="6356350"/>
            <a:ext cx="2743200" cy="365125"/>
          </a:xfrm>
          <a:prstGeom prst="rect">
            <a:avLst/>
          </a:prstGeom>
        </p:spPr>
        <p:txBody>
          <a:bodyPr/>
          <a:lstStyle>
            <a:defPPr>
              <a:defRPr lang="en-US"/>
            </a:defPPr>
            <a:lvl1pPr marL="0" algn="r" defTabSz="914400" rtl="0" eaLnBrk="1" latinLnBrk="0" hangingPunct="1">
              <a:defRPr sz="8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4E684-D84B-E74A-BAD3-84496E53C297}" type="slidenum">
              <a:rPr lang="en-US" smtClean="0"/>
              <a:pPr/>
              <a:t>13</a:t>
            </a:fld>
            <a:endParaRPr lang="en-US"/>
          </a:p>
        </p:txBody>
      </p:sp>
      <p:pic>
        <p:nvPicPr>
          <p:cNvPr id="8" name="Picture 3">
            <a:extLst>
              <a:ext uri="{FF2B5EF4-FFF2-40B4-BE49-F238E27FC236}">
                <a16:creationId xmlns:a16="http://schemas.microsoft.com/office/drawing/2014/main" id="{2A30D879-BB28-8EFB-5674-A6A8D4A12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7454" y="2195104"/>
            <a:ext cx="5112472" cy="31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1696567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diagram of food and drinks&#10;&#10;Description automatically generated with medium confidence">
            <a:extLst>
              <a:ext uri="{FF2B5EF4-FFF2-40B4-BE49-F238E27FC236}">
                <a16:creationId xmlns:a16="http://schemas.microsoft.com/office/drawing/2014/main" id="{AB13E69D-9637-3F5A-F9B4-AB4E8ECEA7C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4" name="Title 3">
            <a:extLst>
              <a:ext uri="{FF2B5EF4-FFF2-40B4-BE49-F238E27FC236}">
                <a16:creationId xmlns:a16="http://schemas.microsoft.com/office/drawing/2014/main" id="{6DBE0C83-8E1F-78DB-DEEE-A14D60744B31}"/>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altLang="en-US" sz="3600">
                <a:solidFill>
                  <a:schemeClr val="tx1">
                    <a:lumMod val="85000"/>
                    <a:lumOff val="15000"/>
                  </a:schemeClr>
                </a:solidFill>
              </a:rPr>
              <a:t>Here’</a:t>
            </a:r>
            <a:r>
              <a:rPr lang="en-US" altLang="ja-JP" sz="3600">
                <a:solidFill>
                  <a:schemeClr val="tx1">
                    <a:lumMod val="85000"/>
                    <a:lumOff val="15000"/>
                  </a:schemeClr>
                </a:solidFill>
              </a:rPr>
              <a:t>s How One Team Did It</a:t>
            </a:r>
            <a:endParaRPr lang="en-US" sz="3600">
              <a:solidFill>
                <a:schemeClr val="tx1">
                  <a:lumMod val="85000"/>
                  <a:lumOff val="15000"/>
                </a:schemeClr>
              </a:solidFill>
            </a:endParaRPr>
          </a:p>
        </p:txBody>
      </p:sp>
      <p:sp>
        <p:nvSpPr>
          <p:cNvPr id="5" name="Date Placeholder 4">
            <a:extLst>
              <a:ext uri="{FF2B5EF4-FFF2-40B4-BE49-F238E27FC236}">
                <a16:creationId xmlns:a16="http://schemas.microsoft.com/office/drawing/2014/main" id="{D444129B-27B5-8C49-A09D-E8B9EF507849}"/>
              </a:ext>
            </a:extLst>
          </p:cNvPr>
          <p:cNvSpPr>
            <a:spLocks noGrp="1"/>
          </p:cNvSpPr>
          <p:nvPr>
            <p:ph type="dt" sz="half" idx="11"/>
          </p:nvPr>
        </p:nvSpPr>
        <p:spPr>
          <a:xfrm>
            <a:off x="838200" y="6356350"/>
            <a:ext cx="2743200" cy="365125"/>
          </a:xfrm>
        </p:spPr>
        <p:txBody>
          <a:bodyPr vert="horz" lIns="91440" tIns="45720" rIns="91440" bIns="45720" rtlCol="0" anchor="ctr">
            <a:normAutofit/>
          </a:bodyPr>
          <a:lstStyle/>
          <a:p>
            <a:pPr defTabSz="457200"/>
            <a:endParaRPr lang="en-US" sz="1200">
              <a:solidFill>
                <a:srgbClr val="FFFFFF"/>
              </a:solidFill>
            </a:endParaRPr>
          </a:p>
        </p:txBody>
      </p:sp>
      <p:sp>
        <p:nvSpPr>
          <p:cNvPr id="6" name="Footer Placeholder 5">
            <a:extLst>
              <a:ext uri="{FF2B5EF4-FFF2-40B4-BE49-F238E27FC236}">
                <a16:creationId xmlns:a16="http://schemas.microsoft.com/office/drawing/2014/main" id="{6873372E-3CB1-7FFE-FFEB-5D91AFA5AFB8}"/>
              </a:ext>
            </a:extLst>
          </p:cNvPr>
          <p:cNvSpPr>
            <a:spLocks noGrp="1"/>
          </p:cNvSpPr>
          <p:nvPr>
            <p:ph type="ftr" sz="quarter" idx="12"/>
          </p:nvPr>
        </p:nvSpPr>
        <p:spPr>
          <a:xfrm>
            <a:off x="4038600" y="6356350"/>
            <a:ext cx="4114800" cy="365125"/>
          </a:xfrm>
        </p:spPr>
        <p:txBody>
          <a:bodyPr vert="horz" lIns="91440" tIns="45720" rIns="91440" bIns="45720" rtlCol="0" anchor="ctr">
            <a:normAutofit/>
          </a:bodyPr>
          <a:lstStyle/>
          <a:p>
            <a:pPr defTabSz="457200"/>
            <a:endParaRPr lang="en-US" sz="1200" kern="1200">
              <a:solidFill>
                <a:srgbClr val="FFFFFF"/>
              </a:solidFill>
              <a:latin typeface="+mn-lt"/>
              <a:ea typeface="+mn-ea"/>
              <a:cs typeface="+mn-cs"/>
            </a:endParaRPr>
          </a:p>
        </p:txBody>
      </p:sp>
      <p:sp>
        <p:nvSpPr>
          <p:cNvPr id="7" name="Slide Number Placeholder 6">
            <a:extLst>
              <a:ext uri="{FF2B5EF4-FFF2-40B4-BE49-F238E27FC236}">
                <a16:creationId xmlns:a16="http://schemas.microsoft.com/office/drawing/2014/main" id="{7E4D02E0-7463-B4E5-3020-B508EF79EAAC}"/>
              </a:ext>
            </a:extLst>
          </p:cNvPr>
          <p:cNvSpPr>
            <a:spLocks noGrp="1"/>
          </p:cNvSpPr>
          <p:nvPr>
            <p:ph type="sldNum" sz="quarter" idx="13"/>
          </p:nvPr>
        </p:nvSpPr>
        <p:spPr>
          <a:xfrm>
            <a:off x="8915400" y="6356350"/>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8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spcAft>
                <a:spcPts val="600"/>
              </a:spcAft>
            </a:pPr>
            <a:fld id="{DBA4E684-D84B-E74A-BAD3-84496E53C297}" type="slidenum">
              <a:rPr lang="en-US" smtClean="0"/>
              <a:pPr/>
              <a:t>14</a:t>
            </a:fld>
            <a:endParaRPr lang="en-US" sz="1200">
              <a:solidFill>
                <a:srgbClr val="FFFFFF"/>
              </a:solidFill>
            </a:endParaRPr>
          </a:p>
        </p:txBody>
      </p:sp>
    </p:spTree>
    <p:extLst>
      <p:ext uri="{BB962C8B-B14F-4D97-AF65-F5344CB8AC3E}">
        <p14:creationId xmlns:p14="http://schemas.microsoft.com/office/powerpoint/2010/main" val="233327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EEA61A-1BDD-D91A-6B15-B668BCD470A9}"/>
              </a:ext>
            </a:extLst>
          </p:cNvPr>
          <p:cNvSpPr>
            <a:spLocks noGrp="1"/>
          </p:cNvSpPr>
          <p:nvPr>
            <p:ph type="title"/>
          </p:nvPr>
        </p:nvSpPr>
        <p:spPr>
          <a:xfrm>
            <a:off x="461682" y="-166255"/>
            <a:ext cx="5925263" cy="1600200"/>
          </a:xfrm>
        </p:spPr>
        <p:txBody>
          <a:bodyPr>
            <a:noAutofit/>
          </a:bodyPr>
          <a:lstStyle/>
          <a:p>
            <a:r>
              <a:rPr lang="en-US" altLang="en-US" sz="6600" b="1" dirty="0"/>
              <a:t>Persuasion</a:t>
            </a:r>
            <a:endParaRPr lang="en-US" sz="6600" b="1" dirty="0"/>
          </a:p>
        </p:txBody>
      </p:sp>
      <p:sp>
        <p:nvSpPr>
          <p:cNvPr id="5" name="Date Placeholder 4">
            <a:extLst>
              <a:ext uri="{FF2B5EF4-FFF2-40B4-BE49-F238E27FC236}">
                <a16:creationId xmlns:a16="http://schemas.microsoft.com/office/drawing/2014/main" id="{AB5D40B3-1ED9-1ACF-2198-AB834ED5253C}"/>
              </a:ext>
            </a:extLst>
          </p:cNvPr>
          <p:cNvSpPr>
            <a:spLocks noGrp="1"/>
          </p:cNvSpPr>
          <p:nvPr>
            <p:ph type="dt" sz="half" idx="11"/>
          </p:nvPr>
        </p:nvSpPr>
        <p:spPr/>
        <p:txBody>
          <a:bodyPr/>
          <a:lstStyle/>
          <a:p>
            <a:endParaRPr lang="en-US"/>
          </a:p>
        </p:txBody>
      </p:sp>
      <p:sp>
        <p:nvSpPr>
          <p:cNvPr id="6" name="Footer Placeholder 5">
            <a:extLst>
              <a:ext uri="{FF2B5EF4-FFF2-40B4-BE49-F238E27FC236}">
                <a16:creationId xmlns:a16="http://schemas.microsoft.com/office/drawing/2014/main" id="{F7BF2D8B-AC10-330E-3CDD-368769264652}"/>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2860C3DE-D68A-56D4-ECFB-C1449327929C}"/>
              </a:ext>
            </a:extLst>
          </p:cNvPr>
          <p:cNvSpPr>
            <a:spLocks noGrp="1"/>
          </p:cNvSpPr>
          <p:nvPr>
            <p:ph type="sldNum" sz="quarter" idx="13"/>
          </p:nvPr>
        </p:nvSpPr>
        <p:spPr>
          <a:xfrm>
            <a:off x="8915400" y="6356350"/>
            <a:ext cx="2743200" cy="365125"/>
          </a:xfrm>
          <a:prstGeom prst="rect">
            <a:avLst/>
          </a:prstGeom>
        </p:spPr>
        <p:txBody>
          <a:bodyPr/>
          <a:lstStyle>
            <a:defPPr>
              <a:defRPr lang="en-US"/>
            </a:defPPr>
            <a:lvl1pPr marL="0" algn="r" defTabSz="914400" rtl="0" eaLnBrk="1" latinLnBrk="0" hangingPunct="1">
              <a:defRPr sz="8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4E684-D84B-E74A-BAD3-84496E53C297}" type="slidenum">
              <a:rPr lang="en-US" smtClean="0"/>
              <a:pPr/>
              <a:t>15</a:t>
            </a:fld>
            <a:endParaRPr lang="en-US"/>
          </a:p>
        </p:txBody>
      </p:sp>
      <p:sp>
        <p:nvSpPr>
          <p:cNvPr id="8" name="Content Placeholder 2">
            <a:extLst>
              <a:ext uri="{FF2B5EF4-FFF2-40B4-BE49-F238E27FC236}">
                <a16:creationId xmlns:a16="http://schemas.microsoft.com/office/drawing/2014/main" id="{9EE2B4E2-9BA8-B6C5-BE31-16FB9A00397D}"/>
              </a:ext>
            </a:extLst>
          </p:cNvPr>
          <p:cNvSpPr txBox="1">
            <a:spLocks/>
          </p:cNvSpPr>
          <p:nvPr/>
        </p:nvSpPr>
        <p:spPr>
          <a:xfrm>
            <a:off x="461682" y="199808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Clr>
                <a:srgbClr val="6DADE4"/>
              </a:buClr>
              <a:buFont typeface="Wingdings"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Courier New" panose="02070309020205020404" pitchFamily="49" charset="0"/>
              <a:buChar char="o"/>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9pPr>
          </a:lstStyle>
          <a:p>
            <a:pPr marL="0" indent="0">
              <a:spcBef>
                <a:spcPts val="773"/>
              </a:spcBef>
              <a:buFont typeface="Wingdings" pitchFamily="2" charset="2"/>
              <a:buNone/>
              <a:defRPr/>
            </a:pPr>
            <a:r>
              <a:rPr lang="en-US" dirty="0">
                <a:sym typeface="Helvetica Neue Light" charset="0"/>
              </a:rPr>
              <a:t>Why was this advertisement persuasive/influential?</a:t>
            </a:r>
          </a:p>
          <a:p>
            <a:pPr marL="553621" lvl="1" indent="-482186">
              <a:spcBef>
                <a:spcPts val="773"/>
              </a:spcBef>
              <a:buFont typeface="Lucida Grande"/>
              <a:buChar char="-"/>
              <a:defRPr/>
            </a:pPr>
            <a:r>
              <a:rPr lang="en-US" dirty="0">
                <a:sym typeface="Helvetica Neue Light" charset="0"/>
              </a:rPr>
              <a:t>Simplified, gets to the core of the idea</a:t>
            </a:r>
          </a:p>
          <a:p>
            <a:pPr marL="553621" lvl="1" indent="-482186">
              <a:spcBef>
                <a:spcPts val="773"/>
              </a:spcBef>
              <a:buFont typeface="Lucida Grande"/>
              <a:buChar char="-"/>
              <a:defRPr/>
            </a:pPr>
            <a:r>
              <a:rPr lang="en-US" dirty="0">
                <a:sym typeface="Helvetica Neue Light" charset="0"/>
              </a:rPr>
              <a:t>Surprising, unexpected</a:t>
            </a:r>
          </a:p>
          <a:p>
            <a:pPr marL="553621" lvl="1" indent="-482186">
              <a:spcBef>
                <a:spcPts val="773"/>
              </a:spcBef>
              <a:buFont typeface="Lucida Grande"/>
              <a:buChar char="-"/>
              <a:defRPr/>
            </a:pPr>
            <a:r>
              <a:rPr lang="en-US" dirty="0">
                <a:sym typeface="Helvetica Neue Light" charset="0"/>
              </a:rPr>
              <a:t>Concrete instead of abstract</a:t>
            </a:r>
          </a:p>
          <a:p>
            <a:pPr marL="553621" lvl="1" indent="-482186">
              <a:spcBef>
                <a:spcPts val="773"/>
              </a:spcBef>
              <a:buFont typeface="Lucida Grande"/>
              <a:buChar char="-"/>
              <a:defRPr/>
            </a:pPr>
            <a:r>
              <a:rPr lang="en-US" dirty="0">
                <a:sym typeface="Helvetica Neue Light" charset="0"/>
              </a:rPr>
              <a:t>Credible, believable, trustworthy source</a:t>
            </a:r>
          </a:p>
          <a:p>
            <a:pPr marL="553621" lvl="1" indent="-482186">
              <a:spcBef>
                <a:spcPts val="773"/>
              </a:spcBef>
              <a:buFont typeface="Lucida Grande"/>
              <a:buChar char="-"/>
              <a:defRPr/>
            </a:pPr>
            <a:r>
              <a:rPr lang="en-US" dirty="0">
                <a:sym typeface="Helvetica Neue Light" charset="0"/>
              </a:rPr>
              <a:t>Elicits emotional reactions</a:t>
            </a:r>
          </a:p>
          <a:p>
            <a:pPr marL="553621" lvl="1" indent="-482186">
              <a:spcBef>
                <a:spcPts val="773"/>
              </a:spcBef>
              <a:buFont typeface="Lucida Grande"/>
              <a:buChar char="-"/>
              <a:defRPr/>
            </a:pPr>
            <a:r>
              <a:rPr lang="en-US" dirty="0">
                <a:sym typeface="Helvetica Neue Light" charset="0"/>
              </a:rPr>
              <a:t>Tells a story</a:t>
            </a:r>
          </a:p>
          <a:p>
            <a:pPr marL="482186" indent="-482186">
              <a:spcBef>
                <a:spcPts val="773"/>
              </a:spcBef>
              <a:buFont typeface="Lucida Grande"/>
              <a:buChar char="-"/>
              <a:defRPr/>
            </a:pPr>
            <a:endParaRPr lang="en-US" dirty="0">
              <a:sym typeface="Helvetica Neue Light" charset="0"/>
            </a:endParaRPr>
          </a:p>
          <a:p>
            <a:pPr marL="482186" indent="-482186">
              <a:spcBef>
                <a:spcPts val="773"/>
              </a:spcBef>
              <a:buFont typeface="Arial"/>
              <a:buChar char="•"/>
              <a:defRPr/>
            </a:pPr>
            <a:endParaRPr lang="en-US" dirty="0">
              <a:sym typeface="Helvetica Neue Light" charset="0"/>
            </a:endParaRPr>
          </a:p>
        </p:txBody>
      </p:sp>
    </p:spTree>
    <p:extLst>
      <p:ext uri="{BB962C8B-B14F-4D97-AF65-F5344CB8AC3E}">
        <p14:creationId xmlns:p14="http://schemas.microsoft.com/office/powerpoint/2010/main" val="416300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312337-6B72-2F4C-B47F-7116D3418D6B}"/>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a:solidFill>
                  <a:schemeClr val="tx1"/>
                </a:solidFill>
                <a:latin typeface="+mj-lt"/>
                <a:ea typeface="+mj-ea"/>
                <a:cs typeface="+mj-cs"/>
              </a:rPr>
              <a:t>Part 1: </a:t>
            </a:r>
            <a:r>
              <a:rPr lang="en-US" sz="3700" kern="1200">
                <a:solidFill>
                  <a:schemeClr val="tx1"/>
                </a:solidFill>
                <a:latin typeface="+mj-lt"/>
                <a:ea typeface="+mj-ea"/>
                <a:cs typeface="+mj-cs"/>
                <a:hlinkClick r:id="rId3"/>
              </a:rPr>
              <a:t>Elevator speech</a:t>
            </a:r>
            <a:endParaRPr lang="en-US" sz="3700" kern="120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oster of an elevator pitch&#10;&#10;Description automatically generated">
            <a:extLst>
              <a:ext uri="{FF2B5EF4-FFF2-40B4-BE49-F238E27FC236}">
                <a16:creationId xmlns:a16="http://schemas.microsoft.com/office/drawing/2014/main" id="{09D19309-0A64-B9E8-C8B8-66A1BBA6F8EF}"/>
              </a:ext>
            </a:extLst>
          </p:cNvPr>
          <p:cNvPicPr>
            <a:picLocks noChangeAspect="1"/>
          </p:cNvPicPr>
          <p:nvPr/>
        </p:nvPicPr>
        <p:blipFill rotWithShape="1">
          <a:blip r:embed="rId4"/>
          <a:srcRect r="1269" b="2"/>
          <a:stretch/>
        </p:blipFill>
        <p:spPr>
          <a:xfrm>
            <a:off x="545238" y="892621"/>
            <a:ext cx="7608304" cy="5143714"/>
          </a:xfrm>
          <a:prstGeom prst="rect">
            <a:avLst/>
          </a:prstGeom>
        </p:spPr>
      </p:pic>
      <p:sp>
        <p:nvSpPr>
          <p:cNvPr id="18" name="Rectangle 17">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E34033CF-AC36-D94D-8601-72E4D9AED351}"/>
              </a:ext>
            </a:extLst>
          </p:cNvPr>
          <p:cNvSpPr>
            <a:spLocks noGrp="1"/>
          </p:cNvSpPr>
          <p:nvPr>
            <p:ph type="dt" sz="half" idx="11"/>
          </p:nvPr>
        </p:nvSpPr>
        <p:spPr>
          <a:xfrm>
            <a:off x="545238" y="6492240"/>
            <a:ext cx="3036162" cy="365125"/>
          </a:xfrm>
        </p:spPr>
        <p:txBody>
          <a:bodyPr vert="horz" lIns="91440" tIns="45720" rIns="91440" bIns="45720" rtlCol="0" anchor="ctr">
            <a:normAutofit/>
          </a:bodyPr>
          <a:lstStyle/>
          <a:p>
            <a:pPr>
              <a:defRPr/>
            </a:pPr>
            <a:endParaRPr lang="en-US">
              <a:solidFill>
                <a:schemeClr val="tx1">
                  <a:tint val="75000"/>
                </a:schemeClr>
              </a:solidFill>
            </a:endParaRPr>
          </a:p>
        </p:txBody>
      </p:sp>
      <p:sp>
        <p:nvSpPr>
          <p:cNvPr id="5" name="Footer Placeholder 4">
            <a:extLst>
              <a:ext uri="{FF2B5EF4-FFF2-40B4-BE49-F238E27FC236}">
                <a16:creationId xmlns:a16="http://schemas.microsoft.com/office/drawing/2014/main" id="{5916F6BF-EDAB-2B49-990A-4A8DACD50B57}"/>
              </a:ext>
            </a:extLst>
          </p:cNvPr>
          <p:cNvSpPr>
            <a:spLocks noGrp="1"/>
          </p:cNvSpPr>
          <p:nvPr>
            <p:ph type="ftr" sz="quarter" idx="12"/>
          </p:nvPr>
        </p:nvSpPr>
        <p:spPr>
          <a:xfrm>
            <a:off x="4038600" y="6492240"/>
            <a:ext cx="4114800" cy="365125"/>
          </a:xfrm>
        </p:spPr>
        <p:txBody>
          <a:bodyPr vert="horz" lIns="91440" tIns="45720" rIns="91440" bIns="45720" rtlCol="0" anchor="ctr">
            <a:normAutofit/>
          </a:bodyPr>
          <a:lstStyle/>
          <a:p>
            <a:pPr>
              <a:defRPr/>
            </a:pPr>
            <a:endParaRPr lang="en-US" sz="1200" kern="1200">
              <a:solidFill>
                <a:schemeClr val="tx1">
                  <a:tint val="75000"/>
                </a:schemeClr>
              </a:solidFill>
              <a:latin typeface="+mn-lt"/>
              <a:ea typeface="+mn-ea"/>
              <a:cs typeface="+mn-cs"/>
            </a:endParaRPr>
          </a:p>
        </p:txBody>
      </p:sp>
      <p:sp>
        <p:nvSpPr>
          <p:cNvPr id="6" name="Slide Number Placeholder 5">
            <a:extLst>
              <a:ext uri="{FF2B5EF4-FFF2-40B4-BE49-F238E27FC236}">
                <a16:creationId xmlns:a16="http://schemas.microsoft.com/office/drawing/2014/main" id="{9545D078-3649-1647-A121-B09C300350CC}"/>
              </a:ext>
            </a:extLst>
          </p:cNvPr>
          <p:cNvSpPr>
            <a:spLocks noGrp="1"/>
          </p:cNvSpPr>
          <p:nvPr>
            <p:ph type="sldNum" sz="quarter" idx="13"/>
          </p:nvPr>
        </p:nvSpPr>
        <p:spPr>
          <a:xfrm>
            <a:off x="8610599" y="6492240"/>
            <a:ext cx="3126933" cy="365125"/>
          </a:xfrm>
        </p:spPr>
        <p:txBody>
          <a:bodyPr vert="horz" lIns="91440" tIns="45720" rIns="91440" bIns="45720" rtlCol="0" anchor="ctr">
            <a:normAutofit/>
          </a:bodyPr>
          <a:lstStyle/>
          <a:p>
            <a:pPr>
              <a:spcAft>
                <a:spcPts val="600"/>
              </a:spcAft>
              <a:defRPr/>
            </a:pPr>
            <a:fld id="{DBA4E684-D84B-E74A-BAD3-84496E53C297}" type="slidenum">
              <a:rPr lang="en-US">
                <a:solidFill>
                  <a:schemeClr val="tx1">
                    <a:tint val="75000"/>
                  </a:schemeClr>
                </a:solidFill>
              </a:rPr>
              <a:pPr>
                <a:spcAft>
                  <a:spcPts val="600"/>
                </a:spcAft>
                <a:defRPr/>
              </a:pPr>
              <a:t>16</a:t>
            </a:fld>
            <a:endParaRPr lang="en-US">
              <a:solidFill>
                <a:schemeClr val="tx1">
                  <a:tint val="75000"/>
                </a:schemeClr>
              </a:solidFill>
            </a:endParaRPr>
          </a:p>
        </p:txBody>
      </p:sp>
    </p:spTree>
    <p:extLst>
      <p:ext uri="{BB962C8B-B14F-4D97-AF65-F5344CB8AC3E}">
        <p14:creationId xmlns:p14="http://schemas.microsoft.com/office/powerpoint/2010/main" val="3422263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9C0C4-AB81-FC44-CF94-FF1BD7649F2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dirty="0">
                <a:cs typeface="Calibri Light"/>
              </a:rPr>
              <a:t>Elevator Pitch goals:</a:t>
            </a:r>
            <a:endParaRPr lang="en-US" sz="3200" kern="1200" dirty="0">
              <a:latin typeface="+mj-lt"/>
              <a:ea typeface="+mj-ea"/>
              <a:cs typeface="+mj-cs"/>
            </a:endParaRPr>
          </a:p>
        </p:txBody>
      </p:sp>
      <p:pic>
        <p:nvPicPr>
          <p:cNvPr id="7" name="Picture 6" descr="A white background with black text&#10;&#10;Description automatically generated">
            <a:extLst>
              <a:ext uri="{FF2B5EF4-FFF2-40B4-BE49-F238E27FC236}">
                <a16:creationId xmlns:a16="http://schemas.microsoft.com/office/drawing/2014/main" id="{AFDD2543-FCA7-D935-D3F9-7C4103711DBB}"/>
              </a:ext>
            </a:extLst>
          </p:cNvPr>
          <p:cNvPicPr>
            <a:picLocks noChangeAspect="1"/>
          </p:cNvPicPr>
          <p:nvPr/>
        </p:nvPicPr>
        <p:blipFill>
          <a:blip r:embed="rId2"/>
          <a:stretch>
            <a:fillRect/>
          </a:stretch>
        </p:blipFill>
        <p:spPr>
          <a:xfrm>
            <a:off x="70003" y="3924137"/>
            <a:ext cx="12051993" cy="2112633"/>
          </a:xfrm>
          <a:prstGeom prst="rect">
            <a:avLst/>
          </a:prstGeom>
        </p:spPr>
      </p:pic>
      <p:sp>
        <p:nvSpPr>
          <p:cNvPr id="6" name="Slide Number Placeholder 5">
            <a:extLst>
              <a:ext uri="{FF2B5EF4-FFF2-40B4-BE49-F238E27FC236}">
                <a16:creationId xmlns:a16="http://schemas.microsoft.com/office/drawing/2014/main" id="{0B1C84C4-8BF6-7075-055C-E1E7EDE9338A}"/>
              </a:ext>
            </a:extLst>
          </p:cNvPr>
          <p:cNvSpPr>
            <a:spLocks noGrp="1"/>
          </p:cNvSpPr>
          <p:nvPr>
            <p:ph type="sldNum" sz="quarter" idx="13"/>
          </p:nvPr>
        </p:nvSpPr>
        <p:spPr>
          <a:xfrm>
            <a:off x="8610600" y="6356350"/>
            <a:ext cx="2743200" cy="365125"/>
          </a:xfrm>
        </p:spPr>
        <p:txBody>
          <a:bodyPr vert="horz" lIns="91440" tIns="45720" rIns="91440" bIns="45720" rtlCol="0" anchor="ctr">
            <a:normAutofit/>
          </a:bodyPr>
          <a:lstStyle/>
          <a:p>
            <a:pPr>
              <a:spcAft>
                <a:spcPts val="600"/>
              </a:spcAft>
            </a:pPr>
            <a:fld id="{DBA4E684-D84B-E74A-BAD3-84496E53C297}" type="slidenum">
              <a:rPr lang="en-US" sz="1200" dirty="0" smtClean="0">
                <a:solidFill>
                  <a:schemeClr val="tx1">
                    <a:tint val="75000"/>
                  </a:schemeClr>
                </a:solidFill>
              </a:rPr>
              <a:pPr>
                <a:spcAft>
                  <a:spcPts val="600"/>
                </a:spcAft>
              </a:pPr>
              <a:t>17</a:t>
            </a:fld>
            <a:endParaRPr lang="en-US" sz="1200" dirty="0">
              <a:solidFill>
                <a:schemeClr val="tx1">
                  <a:tint val="75000"/>
                </a:schemeClr>
              </a:solidFill>
            </a:endParaRPr>
          </a:p>
        </p:txBody>
      </p:sp>
      <p:pic>
        <p:nvPicPr>
          <p:cNvPr id="8" name="Picture 7" descr="A person and person talking and laughing&#10;&#10;Description automatically generated">
            <a:extLst>
              <a:ext uri="{FF2B5EF4-FFF2-40B4-BE49-F238E27FC236}">
                <a16:creationId xmlns:a16="http://schemas.microsoft.com/office/drawing/2014/main" id="{97BA3F8E-2EA7-F35A-7BD0-734565357764}"/>
              </a:ext>
            </a:extLst>
          </p:cNvPr>
          <p:cNvPicPr>
            <a:picLocks noChangeAspect="1"/>
          </p:cNvPicPr>
          <p:nvPr/>
        </p:nvPicPr>
        <p:blipFill>
          <a:blip r:embed="rId3"/>
          <a:stretch>
            <a:fillRect/>
          </a:stretch>
        </p:blipFill>
        <p:spPr>
          <a:xfrm>
            <a:off x="4253059" y="1619839"/>
            <a:ext cx="3897983" cy="1952919"/>
          </a:xfrm>
          <a:prstGeom prst="rect">
            <a:avLst/>
          </a:prstGeom>
        </p:spPr>
      </p:pic>
    </p:spTree>
    <p:extLst>
      <p:ext uri="{BB962C8B-B14F-4D97-AF65-F5344CB8AC3E}">
        <p14:creationId xmlns:p14="http://schemas.microsoft.com/office/powerpoint/2010/main" val="30090253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9C0C4-AB81-FC44-CF94-FF1BD7649F2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dirty="0">
                <a:cs typeface="Calibri Light"/>
              </a:rPr>
              <a:t>Elevator Pitch goals:</a:t>
            </a:r>
            <a:endParaRPr lang="en-US" sz="3200" kern="1200" dirty="0">
              <a:latin typeface="+mj-lt"/>
              <a:ea typeface="+mj-ea"/>
              <a:cs typeface="+mj-cs"/>
            </a:endParaRPr>
          </a:p>
        </p:txBody>
      </p:sp>
      <p:sp>
        <p:nvSpPr>
          <p:cNvPr id="6" name="Slide Number Placeholder 5">
            <a:extLst>
              <a:ext uri="{FF2B5EF4-FFF2-40B4-BE49-F238E27FC236}">
                <a16:creationId xmlns:a16="http://schemas.microsoft.com/office/drawing/2014/main" id="{0B1C84C4-8BF6-7075-055C-E1E7EDE9338A}"/>
              </a:ext>
            </a:extLst>
          </p:cNvPr>
          <p:cNvSpPr>
            <a:spLocks noGrp="1"/>
          </p:cNvSpPr>
          <p:nvPr>
            <p:ph type="sldNum" sz="quarter" idx="13"/>
          </p:nvPr>
        </p:nvSpPr>
        <p:spPr>
          <a:xfrm>
            <a:off x="8610600" y="6356350"/>
            <a:ext cx="2743200" cy="365125"/>
          </a:xfrm>
        </p:spPr>
        <p:txBody>
          <a:bodyPr vert="horz" lIns="91440" tIns="45720" rIns="91440" bIns="45720" rtlCol="0" anchor="ctr">
            <a:normAutofit/>
          </a:bodyPr>
          <a:lstStyle/>
          <a:p>
            <a:pPr>
              <a:spcAft>
                <a:spcPts val="600"/>
              </a:spcAft>
            </a:pPr>
            <a:fld id="{DBA4E684-D84B-E74A-BAD3-84496E53C297}" type="slidenum">
              <a:rPr lang="en-US" sz="1200" dirty="0" smtClean="0">
                <a:solidFill>
                  <a:schemeClr val="tx1">
                    <a:tint val="75000"/>
                  </a:schemeClr>
                </a:solidFill>
              </a:rPr>
              <a:pPr>
                <a:spcAft>
                  <a:spcPts val="600"/>
                </a:spcAft>
              </a:pPr>
              <a:t>18</a:t>
            </a:fld>
            <a:endParaRPr lang="en-US" sz="1200" dirty="0">
              <a:solidFill>
                <a:schemeClr val="tx1">
                  <a:tint val="75000"/>
                </a:schemeClr>
              </a:solidFill>
            </a:endParaRPr>
          </a:p>
        </p:txBody>
      </p:sp>
      <p:pic>
        <p:nvPicPr>
          <p:cNvPr id="8" name="Picture 7" descr="A person and person talking and laughing&#10;&#10;Description automatically generated">
            <a:extLst>
              <a:ext uri="{FF2B5EF4-FFF2-40B4-BE49-F238E27FC236}">
                <a16:creationId xmlns:a16="http://schemas.microsoft.com/office/drawing/2014/main" id="{97BA3F8E-2EA7-F35A-7BD0-734565357764}"/>
              </a:ext>
            </a:extLst>
          </p:cNvPr>
          <p:cNvPicPr>
            <a:picLocks noChangeAspect="1"/>
          </p:cNvPicPr>
          <p:nvPr/>
        </p:nvPicPr>
        <p:blipFill>
          <a:blip r:embed="rId2"/>
          <a:stretch>
            <a:fillRect/>
          </a:stretch>
        </p:blipFill>
        <p:spPr>
          <a:xfrm>
            <a:off x="4205925" y="1651262"/>
            <a:ext cx="3897983" cy="1952919"/>
          </a:xfrm>
          <a:prstGeom prst="rect">
            <a:avLst/>
          </a:prstGeom>
        </p:spPr>
      </p:pic>
      <p:pic>
        <p:nvPicPr>
          <p:cNvPr id="3" name="Picture 2" descr="A white background with black text&#10;&#10;Description automatically generated">
            <a:extLst>
              <a:ext uri="{FF2B5EF4-FFF2-40B4-BE49-F238E27FC236}">
                <a16:creationId xmlns:a16="http://schemas.microsoft.com/office/drawing/2014/main" id="{6FA5FFFD-8D20-B9AF-BBA6-393B363EAD50}"/>
              </a:ext>
            </a:extLst>
          </p:cNvPr>
          <p:cNvPicPr>
            <a:picLocks noChangeAspect="1"/>
          </p:cNvPicPr>
          <p:nvPr/>
        </p:nvPicPr>
        <p:blipFill>
          <a:blip r:embed="rId3"/>
          <a:stretch>
            <a:fillRect/>
          </a:stretch>
        </p:blipFill>
        <p:spPr>
          <a:xfrm>
            <a:off x="882977" y="3844098"/>
            <a:ext cx="10913096" cy="1337969"/>
          </a:xfrm>
          <a:prstGeom prst="rect">
            <a:avLst/>
          </a:prstGeom>
        </p:spPr>
      </p:pic>
    </p:spTree>
    <p:extLst>
      <p:ext uri="{BB962C8B-B14F-4D97-AF65-F5344CB8AC3E}">
        <p14:creationId xmlns:p14="http://schemas.microsoft.com/office/powerpoint/2010/main" val="9412222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ack and white text&#10;&#10;Description automatically generated">
            <a:extLst>
              <a:ext uri="{FF2B5EF4-FFF2-40B4-BE49-F238E27FC236}">
                <a16:creationId xmlns:a16="http://schemas.microsoft.com/office/drawing/2014/main" id="{6064ED26-B33F-107A-DE8C-F41D094769F4}"/>
              </a:ext>
            </a:extLst>
          </p:cNvPr>
          <p:cNvPicPr>
            <a:picLocks noChangeAspect="1"/>
          </p:cNvPicPr>
          <p:nvPr/>
        </p:nvPicPr>
        <p:blipFill>
          <a:blip r:embed="rId2"/>
          <a:stretch>
            <a:fillRect/>
          </a:stretch>
        </p:blipFill>
        <p:spPr>
          <a:xfrm>
            <a:off x="457200" y="962026"/>
            <a:ext cx="11277600" cy="4933948"/>
          </a:xfrm>
          <a:prstGeom prst="rect">
            <a:avLst/>
          </a:prstGeom>
        </p:spPr>
      </p:pic>
    </p:spTree>
    <p:extLst>
      <p:ext uri="{BB962C8B-B14F-4D97-AF65-F5344CB8AC3E}">
        <p14:creationId xmlns:p14="http://schemas.microsoft.com/office/powerpoint/2010/main" val="723621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0879519-88D0-824C-97E9-CF310AF7237A}"/>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20879519-88D0-824C-97E9-CF310AF7237A}"/>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0DF44B2-F69E-064E-8A89-D96D445D8DB0}"/>
              </a:ext>
            </a:extLst>
          </p:cNvPr>
          <p:cNvSpPr>
            <a:spLocks noGrp="1"/>
          </p:cNvSpPr>
          <p:nvPr>
            <p:ph type="title"/>
          </p:nvPr>
        </p:nvSpPr>
        <p:spPr/>
        <p:txBody>
          <a:bodyPr vert="horz"/>
          <a:lstStyle/>
          <a:p>
            <a:r>
              <a:rPr lang="en-US" dirty="0">
                <a:solidFill>
                  <a:srgbClr val="0070C0"/>
                </a:solidFill>
              </a:rPr>
              <a:t>Dr. Clara Fangfang</a:t>
            </a:r>
            <a:r>
              <a:rPr lang="zh-CN" altLang="en-US" dirty="0">
                <a:solidFill>
                  <a:srgbClr val="0070C0"/>
                </a:solidFill>
              </a:rPr>
              <a:t> </a:t>
            </a:r>
            <a:r>
              <a:rPr lang="en-US" dirty="0">
                <a:solidFill>
                  <a:srgbClr val="0070C0"/>
                </a:solidFill>
              </a:rPr>
              <a:t>Ma</a:t>
            </a:r>
            <a:endParaRPr lang="en-US" dirty="0"/>
          </a:p>
        </p:txBody>
      </p:sp>
      <p:sp>
        <p:nvSpPr>
          <p:cNvPr id="3" name="Content Placeholder 2">
            <a:extLst>
              <a:ext uri="{FF2B5EF4-FFF2-40B4-BE49-F238E27FC236}">
                <a16:creationId xmlns:a16="http://schemas.microsoft.com/office/drawing/2014/main" id="{A6FBAF61-FC2A-B74F-9850-AA1A477D024E}"/>
              </a:ext>
            </a:extLst>
          </p:cNvPr>
          <p:cNvSpPr>
            <a:spLocks noGrp="1"/>
          </p:cNvSpPr>
          <p:nvPr>
            <p:ph idx="1"/>
          </p:nvPr>
        </p:nvSpPr>
        <p:spPr>
          <a:xfrm>
            <a:off x="838200" y="1690688"/>
            <a:ext cx="6584926" cy="432898"/>
          </a:xfrm>
        </p:spPr>
        <p:txBody>
          <a:bodyPr>
            <a:noAutofit/>
          </a:bodyPr>
          <a:lstStyle/>
          <a:p>
            <a:pPr marL="0" indent="0">
              <a:buNone/>
            </a:pPr>
            <a:r>
              <a:rPr lang="en-US" sz="2400" dirty="0"/>
              <a:t>Doctorate in Entrepreneurial Leadership </a:t>
            </a:r>
          </a:p>
          <a:p>
            <a:pPr marL="0" indent="0">
              <a:buNone/>
            </a:pPr>
            <a:r>
              <a:rPr lang="en-US" sz="2400" dirty="0"/>
              <a:t>Master in Educational Leadership</a:t>
            </a:r>
          </a:p>
          <a:p>
            <a:pPr marL="0" indent="0">
              <a:buNone/>
            </a:pPr>
            <a:r>
              <a:rPr lang="en-US" sz="2400" i="1" dirty="0"/>
              <a:t>Both from Johns Hopkins University</a:t>
            </a:r>
          </a:p>
          <a:p>
            <a:pPr marL="0" indent="0">
              <a:buNone/>
            </a:pPr>
            <a:endParaRPr lang="en-US" sz="3000" b="1" dirty="0"/>
          </a:p>
          <a:p>
            <a:pPr marL="0" indent="0">
              <a:buNone/>
            </a:pPr>
            <a:endParaRPr lang="en-US" sz="3600" dirty="0">
              <a:solidFill>
                <a:srgbClr val="0070C0"/>
              </a:solidFill>
            </a:endParaRPr>
          </a:p>
        </p:txBody>
      </p:sp>
      <p:sp>
        <p:nvSpPr>
          <p:cNvPr id="8" name="TextBox 7">
            <a:extLst>
              <a:ext uri="{FF2B5EF4-FFF2-40B4-BE49-F238E27FC236}">
                <a16:creationId xmlns:a16="http://schemas.microsoft.com/office/drawing/2014/main" id="{9C3737AB-2717-4110-AE1E-F569D4A0C214}"/>
              </a:ext>
            </a:extLst>
          </p:cNvPr>
          <p:cNvSpPr txBox="1"/>
          <p:nvPr/>
        </p:nvSpPr>
        <p:spPr>
          <a:xfrm>
            <a:off x="838200" y="4549676"/>
            <a:ext cx="11095892" cy="2308324"/>
          </a:xfrm>
          <a:prstGeom prst="rect">
            <a:avLst/>
          </a:prstGeom>
          <a:noFill/>
        </p:spPr>
        <p:txBody>
          <a:bodyPr wrap="square" rtlCol="0">
            <a:spAutoFit/>
          </a:bodyPr>
          <a:lstStyle/>
          <a:p>
            <a:endParaRPr lang="en-US" sz="2400" dirty="0">
              <a:solidFill>
                <a:srgbClr val="0070C0"/>
              </a:solidFill>
            </a:endParaRPr>
          </a:p>
          <a:p>
            <a:endParaRPr lang="en-US" sz="2400" dirty="0">
              <a:solidFill>
                <a:srgbClr val="0070C0"/>
              </a:solidFill>
            </a:endParaRPr>
          </a:p>
          <a:p>
            <a:r>
              <a:rPr lang="en-US" sz="2400" dirty="0">
                <a:solidFill>
                  <a:srgbClr val="0070C0"/>
                </a:solidFill>
              </a:rPr>
              <a:t>Work</a:t>
            </a:r>
            <a:r>
              <a:rPr lang="en-US" sz="2400" dirty="0"/>
              <a:t>: Professor; Scientist; Writer; Entrepreneur; Mother; Diver</a:t>
            </a:r>
          </a:p>
          <a:p>
            <a:r>
              <a:rPr lang="en-US" sz="2400" dirty="0">
                <a:solidFill>
                  <a:srgbClr val="0070C0"/>
                </a:solidFill>
              </a:rPr>
              <a:t>History</a:t>
            </a:r>
            <a:r>
              <a:rPr lang="en-US" sz="2400" dirty="0"/>
              <a:t>: TV Host; United Nation Interpreter; K-12 Teacher;</a:t>
            </a:r>
          </a:p>
          <a:p>
            <a:r>
              <a:rPr lang="en-US" sz="2400" dirty="0">
                <a:solidFill>
                  <a:srgbClr val="0070C0"/>
                </a:solidFill>
              </a:rPr>
              <a:t>Interested in connecting with: </a:t>
            </a:r>
            <a:r>
              <a:rPr lang="en-US" sz="2400" dirty="0"/>
              <a:t>Knowledge seekers; Job applicants; Kind people </a:t>
            </a:r>
          </a:p>
          <a:p>
            <a:endParaRPr lang="en-US" sz="2400" dirty="0"/>
          </a:p>
        </p:txBody>
      </p:sp>
      <p:pic>
        <p:nvPicPr>
          <p:cNvPr id="6" name="Picture 5" descr="A person with a picture of a building&#10;&#10;Description automatically generated">
            <a:extLst>
              <a:ext uri="{FF2B5EF4-FFF2-40B4-BE49-F238E27FC236}">
                <a16:creationId xmlns:a16="http://schemas.microsoft.com/office/drawing/2014/main" id="{DC75DD5C-B723-22F2-6EFA-69E0490541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3418" y="121029"/>
            <a:ext cx="3930674" cy="5088646"/>
          </a:xfrm>
          <a:prstGeom prst="rect">
            <a:avLst/>
          </a:prstGeom>
        </p:spPr>
      </p:pic>
    </p:spTree>
    <p:extLst>
      <p:ext uri="{BB962C8B-B14F-4D97-AF65-F5344CB8AC3E}">
        <p14:creationId xmlns:p14="http://schemas.microsoft.com/office/powerpoint/2010/main" val="22307232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up of a note&#10;&#10;Description automatically generated">
            <a:extLst>
              <a:ext uri="{FF2B5EF4-FFF2-40B4-BE49-F238E27FC236}">
                <a16:creationId xmlns:a16="http://schemas.microsoft.com/office/drawing/2014/main" id="{0BCA249F-6235-2295-BD92-11CAB9E4D72A}"/>
              </a:ext>
            </a:extLst>
          </p:cNvPr>
          <p:cNvPicPr>
            <a:picLocks noChangeAspect="1"/>
          </p:cNvPicPr>
          <p:nvPr/>
        </p:nvPicPr>
        <p:blipFill>
          <a:blip r:embed="rId2"/>
          <a:stretch>
            <a:fillRect/>
          </a:stretch>
        </p:blipFill>
        <p:spPr>
          <a:xfrm>
            <a:off x="2052734" y="457200"/>
            <a:ext cx="8086531" cy="5943600"/>
          </a:xfrm>
          <a:prstGeom prst="rect">
            <a:avLst/>
          </a:prstGeom>
        </p:spPr>
      </p:pic>
    </p:spTree>
    <p:extLst>
      <p:ext uri="{BB962C8B-B14F-4D97-AF65-F5344CB8AC3E}">
        <p14:creationId xmlns:p14="http://schemas.microsoft.com/office/powerpoint/2010/main" val="24851745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text&#10;&#10;Description automatically generated">
            <a:extLst>
              <a:ext uri="{FF2B5EF4-FFF2-40B4-BE49-F238E27FC236}">
                <a16:creationId xmlns:a16="http://schemas.microsoft.com/office/drawing/2014/main" id="{BD6A965A-7223-A5CD-EEE6-03F2286BA92F}"/>
              </a:ext>
            </a:extLst>
          </p:cNvPr>
          <p:cNvPicPr>
            <a:picLocks noChangeAspect="1"/>
          </p:cNvPicPr>
          <p:nvPr/>
        </p:nvPicPr>
        <p:blipFill>
          <a:blip r:embed="rId2"/>
          <a:stretch>
            <a:fillRect/>
          </a:stretch>
        </p:blipFill>
        <p:spPr>
          <a:xfrm>
            <a:off x="457200" y="2103882"/>
            <a:ext cx="11277600" cy="2650236"/>
          </a:xfrm>
          <a:prstGeom prst="rect">
            <a:avLst/>
          </a:prstGeom>
        </p:spPr>
      </p:pic>
    </p:spTree>
    <p:extLst>
      <p:ext uri="{BB962C8B-B14F-4D97-AF65-F5344CB8AC3E}">
        <p14:creationId xmlns:p14="http://schemas.microsoft.com/office/powerpoint/2010/main" val="3561167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8FCE7-12FE-CAD3-BD97-DB742D942DD8}"/>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dirty="0">
                <a:solidFill>
                  <a:schemeClr val="bg1"/>
                </a:solidFill>
              </a:rPr>
              <a:t>M</a:t>
            </a:r>
            <a:r>
              <a:rPr lang="en-US" sz="2600" kern="1200" dirty="0">
                <a:solidFill>
                  <a:schemeClr val="bg1"/>
                </a:solidFill>
                <a:latin typeface="+mj-lt"/>
                <a:ea typeface="+mj-ea"/>
                <a:cs typeface="+mj-cs"/>
              </a:rPr>
              <a:t>onroe’s </a:t>
            </a:r>
            <a:r>
              <a:rPr lang="en-US" sz="2600" dirty="0">
                <a:solidFill>
                  <a:schemeClr val="bg1"/>
                </a:solidFill>
              </a:rPr>
              <a:t>M</a:t>
            </a:r>
            <a:r>
              <a:rPr lang="en-US" sz="2600" kern="1200" dirty="0">
                <a:solidFill>
                  <a:schemeClr val="bg1"/>
                </a:solidFill>
                <a:latin typeface="+mj-lt"/>
                <a:ea typeface="+mj-ea"/>
                <a:cs typeface="+mj-cs"/>
              </a:rPr>
              <a:t>otivated </a:t>
            </a:r>
            <a:r>
              <a:rPr lang="en-US" sz="2600" dirty="0">
                <a:solidFill>
                  <a:schemeClr val="bg1"/>
                </a:solidFill>
              </a:rPr>
              <a:t>S</a:t>
            </a:r>
            <a:r>
              <a:rPr lang="en-US" sz="2600" kern="1200" dirty="0">
                <a:solidFill>
                  <a:schemeClr val="bg1"/>
                </a:solidFill>
                <a:latin typeface="+mj-lt"/>
                <a:ea typeface="+mj-ea"/>
                <a:cs typeface="+mj-cs"/>
              </a:rPr>
              <a:t>equence</a:t>
            </a:r>
          </a:p>
        </p:txBody>
      </p:sp>
      <p:pic>
        <p:nvPicPr>
          <p:cNvPr id="6" name="Content Placeholder 5" descr="A diagram of steps with colorful squares&#10;&#10;Description automatically generated with medium confidence">
            <a:extLst>
              <a:ext uri="{FF2B5EF4-FFF2-40B4-BE49-F238E27FC236}">
                <a16:creationId xmlns:a16="http://schemas.microsoft.com/office/drawing/2014/main" id="{6DC2BBDA-2728-BB6D-5DE1-0BC79D3C5C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90960" y="938328"/>
            <a:ext cx="8701040" cy="4981344"/>
          </a:xfrm>
          <a:prstGeom prst="rect">
            <a:avLst/>
          </a:prstGeom>
        </p:spPr>
      </p:pic>
    </p:spTree>
    <p:extLst>
      <p:ext uri="{BB962C8B-B14F-4D97-AF65-F5344CB8AC3E}">
        <p14:creationId xmlns:p14="http://schemas.microsoft.com/office/powerpoint/2010/main" val="7224640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17" name="Straight Connector 16">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Rectangle 19">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D9C0C4-AB81-FC44-CF94-FF1BD7649F28}"/>
              </a:ext>
            </a:extLst>
          </p:cNvPr>
          <p:cNvSpPr>
            <a:spLocks noGrp="1"/>
          </p:cNvSpPr>
          <p:nvPr>
            <p:ph type="title"/>
          </p:nvPr>
        </p:nvSpPr>
        <p:spPr>
          <a:xfrm>
            <a:off x="1060232" y="3941205"/>
            <a:ext cx="10071536" cy="929750"/>
          </a:xfrm>
        </p:spPr>
        <p:txBody>
          <a:bodyPr vert="horz" lIns="91440" tIns="45720" rIns="91440" bIns="45720" rtlCol="0" anchor="b">
            <a:normAutofit/>
          </a:bodyPr>
          <a:lstStyle/>
          <a:p>
            <a:pPr algn="ctr"/>
            <a:r>
              <a:rPr lang="en-US" sz="5200">
                <a:solidFill>
                  <a:schemeClr val="tx1"/>
                </a:solidFill>
              </a:rPr>
              <a:t>Elevator Pitch goals:</a:t>
            </a:r>
          </a:p>
        </p:txBody>
      </p:sp>
      <p:pic>
        <p:nvPicPr>
          <p:cNvPr id="7" name="Picture 6" descr="A white background with black text&#10;&#10;Description automatically generated">
            <a:extLst>
              <a:ext uri="{FF2B5EF4-FFF2-40B4-BE49-F238E27FC236}">
                <a16:creationId xmlns:a16="http://schemas.microsoft.com/office/drawing/2014/main" id="{EB4D8204-2853-A071-75C8-C0401A1237C4}"/>
              </a:ext>
            </a:extLst>
          </p:cNvPr>
          <p:cNvPicPr>
            <a:picLocks noChangeAspect="1"/>
          </p:cNvPicPr>
          <p:nvPr/>
        </p:nvPicPr>
        <p:blipFill>
          <a:blip r:embed="rId3"/>
          <a:stretch>
            <a:fillRect/>
          </a:stretch>
        </p:blipFill>
        <p:spPr>
          <a:xfrm>
            <a:off x="897717" y="1822283"/>
            <a:ext cx="5069590" cy="697068"/>
          </a:xfrm>
          <a:prstGeom prst="rect">
            <a:avLst/>
          </a:prstGeom>
        </p:spPr>
      </p:pic>
      <p:pic>
        <p:nvPicPr>
          <p:cNvPr id="9" name="Picture 8" descr="A person and person shaking hands in an elevator&#10;&#10;Description automatically generated">
            <a:extLst>
              <a:ext uri="{FF2B5EF4-FFF2-40B4-BE49-F238E27FC236}">
                <a16:creationId xmlns:a16="http://schemas.microsoft.com/office/drawing/2014/main" id="{FE16B507-FA08-1016-66E6-4A311992555E}"/>
              </a:ext>
            </a:extLst>
          </p:cNvPr>
          <p:cNvPicPr>
            <a:picLocks noChangeAspect="1"/>
          </p:cNvPicPr>
          <p:nvPr/>
        </p:nvPicPr>
        <p:blipFill>
          <a:blip r:embed="rId4"/>
          <a:stretch>
            <a:fillRect/>
          </a:stretch>
        </p:blipFill>
        <p:spPr>
          <a:xfrm>
            <a:off x="6228507" y="752400"/>
            <a:ext cx="5065776" cy="2836834"/>
          </a:xfrm>
          <a:prstGeom prst="rect">
            <a:avLst/>
          </a:prstGeom>
        </p:spPr>
      </p:pic>
      <p:sp>
        <p:nvSpPr>
          <p:cNvPr id="4" name="Date Placeholder 3">
            <a:extLst>
              <a:ext uri="{FF2B5EF4-FFF2-40B4-BE49-F238E27FC236}">
                <a16:creationId xmlns:a16="http://schemas.microsoft.com/office/drawing/2014/main" id="{63D22475-5F1B-30D0-B585-C5DCCD8359AB}"/>
              </a:ext>
            </a:extLst>
          </p:cNvPr>
          <p:cNvSpPr>
            <a:spLocks noGrp="1"/>
          </p:cNvSpPr>
          <p:nvPr>
            <p:ph type="dt" sz="half" idx="11"/>
          </p:nvPr>
        </p:nvSpPr>
        <p:spPr>
          <a:xfrm>
            <a:off x="838200" y="6492240"/>
            <a:ext cx="2743200" cy="365125"/>
          </a:xfrm>
        </p:spPr>
        <p:txBody>
          <a:bodyPr vert="horz" lIns="91440" tIns="45720" rIns="91440" bIns="45720" rtlCol="0" anchor="ctr">
            <a:normAutofit/>
          </a:bodyPr>
          <a:lstStyle/>
          <a:p>
            <a:endParaRPr lang="en-US">
              <a:solidFill>
                <a:schemeClr val="tx1">
                  <a:tint val="75000"/>
                </a:schemeClr>
              </a:solidFill>
            </a:endParaRPr>
          </a:p>
        </p:txBody>
      </p:sp>
      <p:sp>
        <p:nvSpPr>
          <p:cNvPr id="5" name="Footer Placeholder 4">
            <a:extLst>
              <a:ext uri="{FF2B5EF4-FFF2-40B4-BE49-F238E27FC236}">
                <a16:creationId xmlns:a16="http://schemas.microsoft.com/office/drawing/2014/main" id="{56A94031-D5B4-E347-B0C1-FD40B792CBA0}"/>
              </a:ext>
            </a:extLst>
          </p:cNvPr>
          <p:cNvSpPr>
            <a:spLocks noGrp="1"/>
          </p:cNvSpPr>
          <p:nvPr>
            <p:ph type="ftr" sz="quarter" idx="12"/>
          </p:nvPr>
        </p:nvSpPr>
        <p:spPr>
          <a:xfrm>
            <a:off x="4038600" y="6492240"/>
            <a:ext cx="4114800" cy="365125"/>
          </a:xfrm>
        </p:spPr>
        <p:txBody>
          <a:bodyPr vert="horz" lIns="91440" tIns="45720" rIns="91440" bIns="45720" rtlCol="0" anchor="ctr">
            <a:normAutofit/>
          </a:bodyPr>
          <a:lstStyle/>
          <a:p>
            <a:endParaRPr lang="en-US" sz="1200" kern="1200">
              <a:solidFill>
                <a:schemeClr val="tx1">
                  <a:tint val="75000"/>
                </a:schemeClr>
              </a:solidFill>
              <a:latin typeface="+mn-lt"/>
              <a:ea typeface="+mn-ea"/>
              <a:cs typeface="+mn-cs"/>
            </a:endParaRPr>
          </a:p>
        </p:txBody>
      </p:sp>
      <p:sp>
        <p:nvSpPr>
          <p:cNvPr id="6" name="Slide Number Placeholder 5">
            <a:extLst>
              <a:ext uri="{FF2B5EF4-FFF2-40B4-BE49-F238E27FC236}">
                <a16:creationId xmlns:a16="http://schemas.microsoft.com/office/drawing/2014/main" id="{0B1C84C4-8BF6-7075-055C-E1E7EDE9338A}"/>
              </a:ext>
            </a:extLst>
          </p:cNvPr>
          <p:cNvSpPr>
            <a:spLocks noGrp="1"/>
          </p:cNvSpPr>
          <p:nvPr>
            <p:ph type="sldNum" sz="quarter" idx="13"/>
          </p:nvPr>
        </p:nvSpPr>
        <p:spPr>
          <a:xfrm>
            <a:off x="8610600" y="6492240"/>
            <a:ext cx="2743200" cy="365125"/>
          </a:xfrm>
        </p:spPr>
        <p:txBody>
          <a:bodyPr vert="horz" lIns="91440" tIns="45720" rIns="91440" bIns="45720" rtlCol="0" anchor="ctr">
            <a:normAutofit/>
          </a:bodyPr>
          <a:lstStyle/>
          <a:p>
            <a:pPr>
              <a:spcAft>
                <a:spcPts val="600"/>
              </a:spcAft>
            </a:pPr>
            <a:fld id="{DBA4E684-D84B-E74A-BAD3-84496E53C297}" type="slidenum">
              <a:rPr lang="en-US" smtClean="0">
                <a:solidFill>
                  <a:schemeClr val="tx1">
                    <a:tint val="75000"/>
                  </a:schemeClr>
                </a:solidFill>
              </a:rPr>
              <a:pPr>
                <a:spcAft>
                  <a:spcPts val="600"/>
                </a:spcAft>
              </a:pPr>
              <a:t>23</a:t>
            </a:fld>
            <a:endParaRPr lang="en-US">
              <a:solidFill>
                <a:schemeClr val="tx1">
                  <a:tint val="75000"/>
                </a:schemeClr>
              </a:solidFill>
            </a:endParaRPr>
          </a:p>
        </p:txBody>
      </p:sp>
    </p:spTree>
    <p:extLst>
      <p:ext uri="{BB962C8B-B14F-4D97-AF65-F5344CB8AC3E}">
        <p14:creationId xmlns:p14="http://schemas.microsoft.com/office/powerpoint/2010/main" val="16580210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97795B-383E-5C56-79C1-A0415C05D898}"/>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5000" kern="1200">
                <a:solidFill>
                  <a:schemeClr val="tx1"/>
                </a:solidFill>
                <a:latin typeface="+mj-lt"/>
                <a:ea typeface="+mj-ea"/>
                <a:cs typeface="+mj-cs"/>
              </a:rPr>
              <a:t>A) Elevator speech sample analysis</a:t>
            </a:r>
          </a:p>
        </p:txBody>
      </p:sp>
      <p:grpSp>
        <p:nvGrpSpPr>
          <p:cNvPr id="14" name="Group 13">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5" name="Rectangle 14">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ollage of people with boxes&#10;&#10;Description automatically generated">
            <a:extLst>
              <a:ext uri="{FF2B5EF4-FFF2-40B4-BE49-F238E27FC236}">
                <a16:creationId xmlns:a16="http://schemas.microsoft.com/office/drawing/2014/main" id="{DB5D5C66-5520-BC30-DAEE-83FDB9C8F492}"/>
              </a:ext>
            </a:extLst>
          </p:cNvPr>
          <p:cNvPicPr>
            <a:picLocks noChangeAspect="1"/>
          </p:cNvPicPr>
          <p:nvPr/>
        </p:nvPicPr>
        <p:blipFill>
          <a:blip r:embed="rId2"/>
          <a:stretch>
            <a:fillRect/>
          </a:stretch>
        </p:blipFill>
        <p:spPr>
          <a:xfrm>
            <a:off x="5922492" y="1745743"/>
            <a:ext cx="5536001" cy="3307760"/>
          </a:xfrm>
          <a:prstGeom prst="rect">
            <a:avLst/>
          </a:prstGeom>
        </p:spPr>
      </p:pic>
      <p:sp>
        <p:nvSpPr>
          <p:cNvPr id="5" name="Footer Placeholder 4">
            <a:extLst>
              <a:ext uri="{FF2B5EF4-FFF2-40B4-BE49-F238E27FC236}">
                <a16:creationId xmlns:a16="http://schemas.microsoft.com/office/drawing/2014/main" id="{E8B1AF94-0190-FE60-55DC-B1220FDD0B18}"/>
              </a:ext>
            </a:extLst>
          </p:cNvPr>
          <p:cNvSpPr>
            <a:spLocks noGrp="1"/>
          </p:cNvSpPr>
          <p:nvPr>
            <p:ph type="ftr" sz="quarter" idx="12"/>
          </p:nvPr>
        </p:nvSpPr>
        <p:spPr>
          <a:xfrm>
            <a:off x="1113809" y="6492240"/>
            <a:ext cx="3765762" cy="365125"/>
          </a:xfrm>
        </p:spPr>
        <p:txBody>
          <a:bodyPr vert="horz" lIns="91440" tIns="45720" rIns="91440" bIns="45720" rtlCol="0" anchor="ctr">
            <a:normAutofit/>
          </a:bodyPr>
          <a:lstStyle/>
          <a:p>
            <a:pPr algn="l"/>
            <a:endParaRPr lang="en-US" sz="1200" kern="1200">
              <a:solidFill>
                <a:schemeClr val="tx1">
                  <a:tint val="75000"/>
                </a:schemeClr>
              </a:solidFill>
              <a:latin typeface="+mn-lt"/>
              <a:ea typeface="+mn-ea"/>
              <a:cs typeface="+mn-cs"/>
            </a:endParaRPr>
          </a:p>
        </p:txBody>
      </p:sp>
      <p:sp>
        <p:nvSpPr>
          <p:cNvPr id="4" name="Date Placeholder 3">
            <a:extLst>
              <a:ext uri="{FF2B5EF4-FFF2-40B4-BE49-F238E27FC236}">
                <a16:creationId xmlns:a16="http://schemas.microsoft.com/office/drawing/2014/main" id="{458C1068-404B-EC36-1ABB-73F55FBA4610}"/>
              </a:ext>
            </a:extLst>
          </p:cNvPr>
          <p:cNvSpPr>
            <a:spLocks noGrp="1"/>
          </p:cNvSpPr>
          <p:nvPr>
            <p:ph type="dt" sz="half" idx="11"/>
          </p:nvPr>
        </p:nvSpPr>
        <p:spPr>
          <a:xfrm>
            <a:off x="5922492" y="6492240"/>
            <a:ext cx="2743200" cy="365125"/>
          </a:xfrm>
        </p:spPr>
        <p:txBody>
          <a:bodyPr vert="horz" lIns="91440" tIns="45720" rIns="91440" bIns="45720" rtlCol="0" anchor="ctr">
            <a:normAutofit/>
          </a:bodyPr>
          <a:lstStyle/>
          <a:p>
            <a:endParaRPr lang="en-US">
              <a:solidFill>
                <a:schemeClr val="tx1">
                  <a:tint val="75000"/>
                </a:schemeClr>
              </a:solidFill>
            </a:endParaRPr>
          </a:p>
        </p:txBody>
      </p:sp>
      <p:sp>
        <p:nvSpPr>
          <p:cNvPr id="6" name="Slide Number Placeholder 5">
            <a:extLst>
              <a:ext uri="{FF2B5EF4-FFF2-40B4-BE49-F238E27FC236}">
                <a16:creationId xmlns:a16="http://schemas.microsoft.com/office/drawing/2014/main" id="{C17F692C-9356-324C-65A6-414D874A0E97}"/>
              </a:ext>
            </a:extLst>
          </p:cNvPr>
          <p:cNvSpPr>
            <a:spLocks noGrp="1"/>
          </p:cNvSpPr>
          <p:nvPr>
            <p:ph type="sldNum" sz="quarter" idx="13"/>
          </p:nvPr>
        </p:nvSpPr>
        <p:spPr>
          <a:xfrm>
            <a:off x="8610600" y="6492240"/>
            <a:ext cx="1871749" cy="365125"/>
          </a:xfrm>
        </p:spPr>
        <p:txBody>
          <a:bodyPr vert="horz" lIns="91440" tIns="45720" rIns="91440" bIns="45720" rtlCol="0" anchor="ctr">
            <a:normAutofit/>
          </a:bodyPr>
          <a:lstStyle/>
          <a:p>
            <a:pPr>
              <a:spcAft>
                <a:spcPts val="600"/>
              </a:spcAft>
            </a:pPr>
            <a:fld id="{DBA4E684-D84B-E74A-BAD3-84496E53C297}" type="slidenum">
              <a:rPr lang="en-US">
                <a:solidFill>
                  <a:schemeClr val="tx1">
                    <a:tint val="75000"/>
                  </a:schemeClr>
                </a:solidFill>
              </a:rPr>
              <a:pPr>
                <a:spcAft>
                  <a:spcPts val="600"/>
                </a:spcAft>
              </a:pPr>
              <a:t>24</a:t>
            </a:fld>
            <a:endParaRPr lang="en-US">
              <a:solidFill>
                <a:schemeClr val="tx1">
                  <a:tint val="75000"/>
                </a:schemeClr>
              </a:solidFill>
            </a:endParaRPr>
          </a:p>
        </p:txBody>
      </p:sp>
    </p:spTree>
    <p:extLst>
      <p:ext uri="{BB962C8B-B14F-4D97-AF65-F5344CB8AC3E}">
        <p14:creationId xmlns:p14="http://schemas.microsoft.com/office/powerpoint/2010/main" val="32758397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EAEC9-917D-FE10-F208-6CB0A0CD2FC1}"/>
              </a:ext>
            </a:extLst>
          </p:cNvPr>
          <p:cNvSpPr>
            <a:spLocks noGrp="1"/>
          </p:cNvSpPr>
          <p:nvPr>
            <p:ph type="title"/>
          </p:nvPr>
        </p:nvSpPr>
        <p:spPr>
          <a:xfrm>
            <a:off x="608029" y="436732"/>
            <a:ext cx="8229600" cy="563562"/>
          </a:xfrm>
        </p:spPr>
        <p:txBody>
          <a:bodyPr lIns="91440" tIns="45720" rIns="91440" bIns="45720" anchor="t">
            <a:normAutofit fontScale="90000"/>
          </a:bodyPr>
          <a:lstStyle/>
          <a:p>
            <a:r>
              <a:rPr lang="en-US" dirty="0">
                <a:cs typeface="Calibri Light"/>
              </a:rPr>
              <a:t>Presenters – let’s practice first</a:t>
            </a:r>
            <a:endParaRPr lang="en-US" dirty="0"/>
          </a:p>
        </p:txBody>
      </p:sp>
      <p:sp>
        <p:nvSpPr>
          <p:cNvPr id="4" name="Date Placeholder 3">
            <a:extLst>
              <a:ext uri="{FF2B5EF4-FFF2-40B4-BE49-F238E27FC236}">
                <a16:creationId xmlns:a16="http://schemas.microsoft.com/office/drawing/2014/main" id="{855D0E00-0D15-BAAF-873D-471D831A4325}"/>
              </a:ext>
            </a:extLst>
          </p:cNvPr>
          <p:cNvSpPr>
            <a:spLocks noGrp="1"/>
          </p:cNvSpPr>
          <p:nvPr>
            <p:ph type="dt" sz="half" idx="11"/>
          </p:nvPr>
        </p:nvSpPr>
        <p:spPr/>
        <p:txBody>
          <a:bodyPr/>
          <a:lstStyle/>
          <a:p>
            <a:endParaRPr lang="en-US"/>
          </a:p>
        </p:txBody>
      </p:sp>
      <p:sp>
        <p:nvSpPr>
          <p:cNvPr id="5" name="Footer Placeholder 4">
            <a:extLst>
              <a:ext uri="{FF2B5EF4-FFF2-40B4-BE49-F238E27FC236}">
                <a16:creationId xmlns:a16="http://schemas.microsoft.com/office/drawing/2014/main" id="{8FE22A3C-3392-4F8F-91D1-BD7FF61D36CD}"/>
              </a:ext>
            </a:extLst>
          </p:cNvPr>
          <p:cNvSpPr>
            <a:spLocks noGrp="1"/>
          </p:cNvSpPr>
          <p:nvPr>
            <p:ph type="ftr" sz="quarter" idx="12"/>
          </p:nvPr>
        </p:nvSpPr>
        <p:spPr/>
        <p:txBody>
          <a:bodyPr/>
          <a:lstStyle/>
          <a:p>
            <a:endParaRPr lang="en-US"/>
          </a:p>
        </p:txBody>
      </p:sp>
      <p:sp>
        <p:nvSpPr>
          <p:cNvPr id="6" name="Slide Number Placeholder 5">
            <a:extLst>
              <a:ext uri="{FF2B5EF4-FFF2-40B4-BE49-F238E27FC236}">
                <a16:creationId xmlns:a16="http://schemas.microsoft.com/office/drawing/2014/main" id="{92616B1E-3D57-7A06-2590-1AA809CF83D9}"/>
              </a:ext>
            </a:extLst>
          </p:cNvPr>
          <p:cNvSpPr>
            <a:spLocks noGrp="1"/>
          </p:cNvSpPr>
          <p:nvPr>
            <p:ph type="sldNum" sz="quarter" idx="13"/>
          </p:nvPr>
        </p:nvSpPr>
        <p:spPr/>
        <p:txBody>
          <a:bodyPr/>
          <a:lstStyle/>
          <a:p>
            <a:fld id="{DBA4E684-D84B-E74A-BAD3-84496E53C297}" type="slidenum">
              <a:rPr lang="en-US" smtClean="0"/>
              <a:pPr/>
              <a:t>25</a:t>
            </a:fld>
            <a:endParaRPr lang="en-US"/>
          </a:p>
        </p:txBody>
      </p:sp>
      <p:pic>
        <p:nvPicPr>
          <p:cNvPr id="7" name="Picture 6" descr="A person looking to the side&#10;&#10;Description automatically generated">
            <a:extLst>
              <a:ext uri="{FF2B5EF4-FFF2-40B4-BE49-F238E27FC236}">
                <a16:creationId xmlns:a16="http://schemas.microsoft.com/office/drawing/2014/main" id="{867EBEA4-D277-00E4-FE68-79ECFB74EE9F}"/>
              </a:ext>
            </a:extLst>
          </p:cNvPr>
          <p:cNvPicPr>
            <a:picLocks noChangeAspect="1"/>
          </p:cNvPicPr>
          <p:nvPr/>
        </p:nvPicPr>
        <p:blipFill>
          <a:blip r:embed="rId3"/>
          <a:stretch>
            <a:fillRect/>
          </a:stretch>
        </p:blipFill>
        <p:spPr>
          <a:xfrm>
            <a:off x="608029" y="2516551"/>
            <a:ext cx="3190972" cy="2579043"/>
          </a:xfrm>
          <a:prstGeom prst="rect">
            <a:avLst/>
          </a:prstGeom>
        </p:spPr>
      </p:pic>
      <p:pic>
        <p:nvPicPr>
          <p:cNvPr id="8" name="Picture 7" descr="A person in a black shirt&#10;&#10;Description automatically generated">
            <a:extLst>
              <a:ext uri="{FF2B5EF4-FFF2-40B4-BE49-F238E27FC236}">
                <a16:creationId xmlns:a16="http://schemas.microsoft.com/office/drawing/2014/main" id="{26B0E34E-1B44-D386-709B-B5E562995525}"/>
              </a:ext>
            </a:extLst>
          </p:cNvPr>
          <p:cNvPicPr>
            <a:picLocks noChangeAspect="1"/>
          </p:cNvPicPr>
          <p:nvPr/>
        </p:nvPicPr>
        <p:blipFill>
          <a:blip r:embed="rId4"/>
          <a:stretch>
            <a:fillRect/>
          </a:stretch>
        </p:blipFill>
        <p:spPr>
          <a:xfrm>
            <a:off x="4873658" y="2454507"/>
            <a:ext cx="2601798" cy="2679561"/>
          </a:xfrm>
          <a:prstGeom prst="rect">
            <a:avLst/>
          </a:prstGeom>
        </p:spPr>
      </p:pic>
      <p:pic>
        <p:nvPicPr>
          <p:cNvPr id="9" name="Picture 8" descr="A person with a beard and mustache&#10;&#10;Description automatically generated">
            <a:extLst>
              <a:ext uri="{FF2B5EF4-FFF2-40B4-BE49-F238E27FC236}">
                <a16:creationId xmlns:a16="http://schemas.microsoft.com/office/drawing/2014/main" id="{A3B2EAF9-278B-8B35-895A-7E6ABD0DA23A}"/>
              </a:ext>
            </a:extLst>
          </p:cNvPr>
          <p:cNvPicPr>
            <a:picLocks noChangeAspect="1"/>
          </p:cNvPicPr>
          <p:nvPr/>
        </p:nvPicPr>
        <p:blipFill>
          <a:blip r:embed="rId5"/>
          <a:stretch>
            <a:fillRect/>
          </a:stretch>
        </p:blipFill>
        <p:spPr>
          <a:xfrm>
            <a:off x="8542256" y="2454719"/>
            <a:ext cx="2743200" cy="2639860"/>
          </a:xfrm>
          <a:prstGeom prst="rect">
            <a:avLst/>
          </a:prstGeom>
        </p:spPr>
      </p:pic>
      <p:sp>
        <p:nvSpPr>
          <p:cNvPr id="10" name="TextBox 9">
            <a:extLst>
              <a:ext uri="{FF2B5EF4-FFF2-40B4-BE49-F238E27FC236}">
                <a16:creationId xmlns:a16="http://schemas.microsoft.com/office/drawing/2014/main" id="{1DCAA617-EA64-AC94-72FF-302AC458F076}"/>
              </a:ext>
            </a:extLst>
          </p:cNvPr>
          <p:cNvSpPr txBox="1"/>
          <p:nvPr/>
        </p:nvSpPr>
        <p:spPr>
          <a:xfrm>
            <a:off x="946607" y="5282937"/>
            <a:ext cx="21917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solidFill>
                  <a:schemeClr val="accent1"/>
                </a:solidFill>
                <a:cs typeface="Calibri"/>
              </a:rPr>
              <a:t>Justin</a:t>
            </a:r>
          </a:p>
        </p:txBody>
      </p:sp>
      <p:sp>
        <p:nvSpPr>
          <p:cNvPr id="11" name="TextBox 10">
            <a:extLst>
              <a:ext uri="{FF2B5EF4-FFF2-40B4-BE49-F238E27FC236}">
                <a16:creationId xmlns:a16="http://schemas.microsoft.com/office/drawing/2014/main" id="{75FA496B-6CA1-5CCA-4E3B-90445953014D}"/>
              </a:ext>
            </a:extLst>
          </p:cNvPr>
          <p:cNvSpPr txBox="1"/>
          <p:nvPr/>
        </p:nvSpPr>
        <p:spPr>
          <a:xfrm>
            <a:off x="5066907" y="5279009"/>
            <a:ext cx="217994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solidFill>
                  <a:schemeClr val="accent1"/>
                </a:solidFill>
                <a:cs typeface="Calibri"/>
              </a:rPr>
              <a:t>Katherine</a:t>
            </a:r>
          </a:p>
        </p:txBody>
      </p:sp>
      <p:sp>
        <p:nvSpPr>
          <p:cNvPr id="12" name="TextBox 11">
            <a:extLst>
              <a:ext uri="{FF2B5EF4-FFF2-40B4-BE49-F238E27FC236}">
                <a16:creationId xmlns:a16="http://schemas.microsoft.com/office/drawing/2014/main" id="{E6A5A75E-9C28-BC55-7F66-8C590ECD880F}"/>
              </a:ext>
            </a:extLst>
          </p:cNvPr>
          <p:cNvSpPr txBox="1"/>
          <p:nvPr/>
        </p:nvSpPr>
        <p:spPr>
          <a:xfrm>
            <a:off x="8990814" y="5208308"/>
            <a:ext cx="193249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solidFill>
                  <a:schemeClr val="accent1"/>
                </a:solidFill>
                <a:cs typeface="Calibri"/>
              </a:rPr>
              <a:t>Jorge</a:t>
            </a:r>
          </a:p>
        </p:txBody>
      </p:sp>
      <p:sp>
        <p:nvSpPr>
          <p:cNvPr id="13" name="TextBox 12">
            <a:extLst>
              <a:ext uri="{FF2B5EF4-FFF2-40B4-BE49-F238E27FC236}">
                <a16:creationId xmlns:a16="http://schemas.microsoft.com/office/drawing/2014/main" id="{AE8073A1-E037-1FF0-1D14-614DDFEFCF8B}"/>
              </a:ext>
            </a:extLst>
          </p:cNvPr>
          <p:cNvSpPr txBox="1"/>
          <p:nvPr/>
        </p:nvSpPr>
        <p:spPr>
          <a:xfrm>
            <a:off x="2191731" y="1893216"/>
            <a:ext cx="86019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accent1"/>
                </a:solidFill>
                <a:cs typeface="Calibri" panose="020F0502020204030204"/>
              </a:rPr>
              <a:t>1</a:t>
            </a:r>
          </a:p>
        </p:txBody>
      </p:sp>
      <p:sp>
        <p:nvSpPr>
          <p:cNvPr id="14" name="TextBox 13">
            <a:extLst>
              <a:ext uri="{FF2B5EF4-FFF2-40B4-BE49-F238E27FC236}">
                <a16:creationId xmlns:a16="http://schemas.microsoft.com/office/drawing/2014/main" id="{AF88C47E-FA48-2DEA-A3F4-80F5E58754FD}"/>
              </a:ext>
            </a:extLst>
          </p:cNvPr>
          <p:cNvSpPr txBox="1"/>
          <p:nvPr/>
        </p:nvSpPr>
        <p:spPr>
          <a:xfrm>
            <a:off x="6048865" y="1885360"/>
            <a:ext cx="754144" cy="3770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accent1"/>
                </a:solidFill>
                <a:cs typeface="Calibri"/>
              </a:rPr>
              <a:t>2</a:t>
            </a:r>
            <a:endParaRPr lang="en-US">
              <a:solidFill>
                <a:schemeClr val="accent1"/>
              </a:solidFill>
              <a:cs typeface="Calibri"/>
            </a:endParaRPr>
          </a:p>
        </p:txBody>
      </p:sp>
      <p:sp>
        <p:nvSpPr>
          <p:cNvPr id="15" name="TextBox 14">
            <a:extLst>
              <a:ext uri="{FF2B5EF4-FFF2-40B4-BE49-F238E27FC236}">
                <a16:creationId xmlns:a16="http://schemas.microsoft.com/office/drawing/2014/main" id="{03496403-2879-6CC8-4986-2168F01BC593}"/>
              </a:ext>
            </a:extLst>
          </p:cNvPr>
          <p:cNvSpPr txBox="1"/>
          <p:nvPr/>
        </p:nvSpPr>
        <p:spPr>
          <a:xfrm>
            <a:off x="9615340" y="1944277"/>
            <a:ext cx="10487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1"/>
                </a:solidFill>
                <a:cs typeface="Calibri"/>
              </a:rPr>
              <a:t>3 </a:t>
            </a:r>
            <a:endParaRPr lang="en-US">
              <a:solidFill>
                <a:schemeClr val="accent1"/>
              </a:solidFill>
              <a:cs typeface="Calibri"/>
            </a:endParaRPr>
          </a:p>
        </p:txBody>
      </p:sp>
    </p:spTree>
    <p:extLst>
      <p:ext uri="{BB962C8B-B14F-4D97-AF65-F5344CB8AC3E}">
        <p14:creationId xmlns:p14="http://schemas.microsoft.com/office/powerpoint/2010/main" val="21633517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Online Media 1" title="UPS Store Commercial &quot;Elevator Pitch with Marcus Lemonis&quot;">
            <a:hlinkClick r:id="" action="ppaction://media"/>
            <a:extLst>
              <a:ext uri="{FF2B5EF4-FFF2-40B4-BE49-F238E27FC236}">
                <a16:creationId xmlns:a16="http://schemas.microsoft.com/office/drawing/2014/main" id="{287434E2-9EE5-FAF9-2E26-439AD43B17C3}"/>
              </a:ext>
            </a:extLst>
          </p:cNvPr>
          <p:cNvPicPr>
            <a:picLocks noRot="1" noChangeAspect="1"/>
          </p:cNvPicPr>
          <p:nvPr>
            <a:videoFile r:link="rId1"/>
          </p:nvPr>
        </p:nvPicPr>
        <p:blipFill>
          <a:blip r:embed="rId4"/>
          <a:stretch>
            <a:fillRect/>
          </a:stretch>
        </p:blipFill>
        <p:spPr>
          <a:xfrm>
            <a:off x="2133600" y="457200"/>
            <a:ext cx="7924800" cy="5943600"/>
          </a:xfrm>
          <a:prstGeom prst="rect">
            <a:avLst/>
          </a:prstGeom>
        </p:spPr>
      </p:pic>
    </p:spTree>
    <p:extLst>
      <p:ext uri="{BB962C8B-B14F-4D97-AF65-F5344CB8AC3E}">
        <p14:creationId xmlns:p14="http://schemas.microsoft.com/office/powerpoint/2010/main" val="4636680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094F7-0353-6473-45DA-65CA3C282782}"/>
              </a:ext>
            </a:extLst>
          </p:cNvPr>
          <p:cNvSpPr>
            <a:spLocks noGrp="1"/>
          </p:cNvSpPr>
          <p:nvPr>
            <p:ph type="title"/>
          </p:nvPr>
        </p:nvSpPr>
        <p:spPr/>
        <p:txBody>
          <a:bodyPr lIns="91440" tIns="45720" rIns="91440" bIns="45720" anchor="t">
            <a:normAutofit fontScale="90000"/>
          </a:bodyPr>
          <a:lstStyle/>
          <a:p>
            <a:r>
              <a:rPr lang="en-US" dirty="0">
                <a:cs typeface="Calibri Light"/>
              </a:rPr>
              <a:t>Now, prepare for delivery</a:t>
            </a:r>
            <a:endParaRPr lang="en-US" dirty="0"/>
          </a:p>
        </p:txBody>
      </p:sp>
      <p:sp>
        <p:nvSpPr>
          <p:cNvPr id="3" name="Content Placeholder 2">
            <a:extLst>
              <a:ext uri="{FF2B5EF4-FFF2-40B4-BE49-F238E27FC236}">
                <a16:creationId xmlns:a16="http://schemas.microsoft.com/office/drawing/2014/main" id="{987024C8-2196-DD18-59C9-61BC3976A99F}"/>
              </a:ext>
            </a:extLst>
          </p:cNvPr>
          <p:cNvSpPr>
            <a:spLocks noGrp="1"/>
          </p:cNvSpPr>
          <p:nvPr>
            <p:ph idx="1"/>
          </p:nvPr>
        </p:nvSpPr>
        <p:spPr>
          <a:xfrm>
            <a:off x="609600" y="800389"/>
            <a:ext cx="10515600" cy="4351338"/>
          </a:xfrm>
        </p:spPr>
        <p:txBody>
          <a:bodyPr lIns="91440" tIns="45720" rIns="91440" bIns="45720" anchor="t">
            <a:normAutofit fontScale="92500"/>
          </a:bodyPr>
          <a:lstStyle/>
          <a:p>
            <a:pPr marL="514350" indent="-514350">
              <a:buAutoNum type="arabicParenR"/>
            </a:pPr>
            <a:endParaRPr lang="en-US" dirty="0">
              <a:cs typeface="Calibri" panose="020F0502020204030204"/>
            </a:endParaRPr>
          </a:p>
          <a:p>
            <a:pPr marL="0" indent="0">
              <a:buNone/>
            </a:pPr>
            <a:r>
              <a:rPr lang="en-US" dirty="0">
                <a:ea typeface="Calibri"/>
                <a:cs typeface="Calibri" panose="020F0502020204030204"/>
              </a:rPr>
              <a:t>What is the key word are you thinking about? </a:t>
            </a:r>
          </a:p>
          <a:p>
            <a:pPr marL="0" indent="0">
              <a:buNone/>
            </a:pPr>
            <a:r>
              <a:rPr lang="en-US" dirty="0">
                <a:ea typeface="Calibri"/>
                <a:cs typeface="Calibri" panose="020F0502020204030204"/>
                <a:hlinkClick r:id="rId2"/>
              </a:rPr>
              <a:t>https://create.kahoot.it/details/832965b0-e66f-4df3-ad62-3a886667ee31</a:t>
            </a:r>
            <a:endParaRPr lang="en-US" dirty="0">
              <a:ea typeface="Calibri"/>
              <a:cs typeface="Calibri" panose="020F0502020204030204"/>
            </a:endParaRPr>
          </a:p>
          <a:p>
            <a:pPr marL="0" indent="0">
              <a:buNone/>
            </a:pPr>
            <a:endParaRPr lang="en-US" dirty="0">
              <a:ea typeface="Calibri"/>
              <a:cs typeface="Calibri" panose="020F0502020204030204"/>
            </a:endParaRPr>
          </a:p>
          <a:p>
            <a:pPr marL="514350" indent="-514350">
              <a:buAutoNum type="arabicParenR"/>
            </a:pPr>
            <a:r>
              <a:rPr lang="en-US" dirty="0">
                <a:cs typeface="Calibri" panose="020F0502020204030204"/>
              </a:rPr>
              <a:t>Imagine you are the owner of a new business, OR, imagine you are a representative of a company presenting your product to your audience</a:t>
            </a:r>
          </a:p>
          <a:p>
            <a:pPr marL="514350" indent="-514350">
              <a:buAutoNum type="arabicParenR"/>
            </a:pPr>
            <a:r>
              <a:rPr lang="en-US" dirty="0">
                <a:cs typeface="Calibri" panose="020F0502020204030204"/>
              </a:rPr>
              <a:t>Rehearse with your partner 1-2 times</a:t>
            </a:r>
          </a:p>
          <a:p>
            <a:pPr marL="514350" indent="-514350">
              <a:buAutoNum type="arabicParenR"/>
            </a:pPr>
            <a:r>
              <a:rPr lang="en-US" dirty="0">
                <a:cs typeface="Calibri" panose="020F0502020204030204"/>
              </a:rPr>
              <a:t>Revise and rehearse by yourself for 5 minutes</a:t>
            </a:r>
            <a:endParaRPr lang="en-US" dirty="0"/>
          </a:p>
          <a:p>
            <a:pPr marL="514350" indent="-514350">
              <a:buAutoNum type="arabicParenR"/>
            </a:pPr>
            <a:r>
              <a:rPr lang="en-US" dirty="0">
                <a:cs typeface="Calibri" panose="020F0502020204030204"/>
              </a:rPr>
              <a:t>Present!</a:t>
            </a:r>
          </a:p>
          <a:p>
            <a:pPr marL="514350" indent="-514350">
              <a:buAutoNum type="arabicParenR"/>
            </a:pPr>
            <a:endParaRPr lang="en-US" dirty="0">
              <a:ea typeface="Calibri"/>
              <a:cs typeface="Calibri" panose="020F0502020204030204"/>
            </a:endParaRPr>
          </a:p>
        </p:txBody>
      </p:sp>
      <p:sp>
        <p:nvSpPr>
          <p:cNvPr id="4" name="Date Placeholder 3">
            <a:extLst>
              <a:ext uri="{FF2B5EF4-FFF2-40B4-BE49-F238E27FC236}">
                <a16:creationId xmlns:a16="http://schemas.microsoft.com/office/drawing/2014/main" id="{873094D4-1F86-4E86-3909-AF68B47A3BE7}"/>
              </a:ext>
            </a:extLst>
          </p:cNvPr>
          <p:cNvSpPr>
            <a:spLocks noGrp="1"/>
          </p:cNvSpPr>
          <p:nvPr>
            <p:ph type="dt" sz="half" idx="11"/>
          </p:nvPr>
        </p:nvSpPr>
        <p:spPr/>
        <p:txBody>
          <a:bodyPr/>
          <a:lstStyle/>
          <a:p>
            <a:endParaRPr lang="en-US"/>
          </a:p>
        </p:txBody>
      </p:sp>
      <p:sp>
        <p:nvSpPr>
          <p:cNvPr id="5" name="Footer Placeholder 4">
            <a:extLst>
              <a:ext uri="{FF2B5EF4-FFF2-40B4-BE49-F238E27FC236}">
                <a16:creationId xmlns:a16="http://schemas.microsoft.com/office/drawing/2014/main" id="{41B24F26-4134-C05B-71E7-D0CB4EF1F8DE}"/>
              </a:ext>
            </a:extLst>
          </p:cNvPr>
          <p:cNvSpPr>
            <a:spLocks noGrp="1"/>
          </p:cNvSpPr>
          <p:nvPr>
            <p:ph type="ftr" sz="quarter" idx="12"/>
          </p:nvPr>
        </p:nvSpPr>
        <p:spPr/>
        <p:txBody>
          <a:bodyPr/>
          <a:lstStyle/>
          <a:p>
            <a:endParaRPr lang="en-US"/>
          </a:p>
        </p:txBody>
      </p:sp>
      <p:sp>
        <p:nvSpPr>
          <p:cNvPr id="6" name="Slide Number Placeholder 5">
            <a:extLst>
              <a:ext uri="{FF2B5EF4-FFF2-40B4-BE49-F238E27FC236}">
                <a16:creationId xmlns:a16="http://schemas.microsoft.com/office/drawing/2014/main" id="{900E2CB9-F1E5-2ED3-76FC-EDD5E5C113EB}"/>
              </a:ext>
            </a:extLst>
          </p:cNvPr>
          <p:cNvSpPr>
            <a:spLocks noGrp="1"/>
          </p:cNvSpPr>
          <p:nvPr>
            <p:ph type="sldNum" sz="quarter" idx="13"/>
          </p:nvPr>
        </p:nvSpPr>
        <p:spPr/>
        <p:txBody>
          <a:bodyPr/>
          <a:lstStyle/>
          <a:p>
            <a:fld id="{DBA4E684-D84B-E74A-BAD3-84496E53C297}" type="slidenum">
              <a:rPr lang="en-US" smtClean="0"/>
              <a:pPr/>
              <a:t>27</a:t>
            </a:fld>
            <a:endParaRPr lang="en-US"/>
          </a:p>
        </p:txBody>
      </p:sp>
    </p:spTree>
    <p:extLst>
      <p:ext uri="{BB962C8B-B14F-4D97-AF65-F5344CB8AC3E}">
        <p14:creationId xmlns:p14="http://schemas.microsoft.com/office/powerpoint/2010/main" val="20717939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878B7-D885-F9B2-FBC3-3414DC21341B}"/>
              </a:ext>
            </a:extLst>
          </p:cNvPr>
          <p:cNvSpPr>
            <a:spLocks noGrp="1"/>
          </p:cNvSpPr>
          <p:nvPr>
            <p:ph type="title"/>
          </p:nvPr>
        </p:nvSpPr>
        <p:spPr/>
        <p:txBody>
          <a:bodyPr lIns="91440" tIns="45720" rIns="91440" bIns="45720" anchor="t"/>
          <a:lstStyle/>
          <a:p>
            <a:r>
              <a:rPr lang="en-US" sz="3200" dirty="0">
                <a:ea typeface="Calibri Light"/>
                <a:cs typeface="Calibri Light"/>
              </a:rPr>
              <a:t>Debriefing discussion questions: Elevator Speech</a:t>
            </a:r>
            <a:endParaRPr lang="en-US" sz="3200">
              <a:cs typeface="Calibri Light"/>
            </a:endParaRPr>
          </a:p>
        </p:txBody>
      </p:sp>
      <p:sp>
        <p:nvSpPr>
          <p:cNvPr id="3" name="Content Placeholder 2">
            <a:extLst>
              <a:ext uri="{FF2B5EF4-FFF2-40B4-BE49-F238E27FC236}">
                <a16:creationId xmlns:a16="http://schemas.microsoft.com/office/drawing/2014/main" id="{1C813D6C-9C34-2A20-93D2-1582F55A53BE}"/>
              </a:ext>
            </a:extLst>
          </p:cNvPr>
          <p:cNvSpPr>
            <a:spLocks noGrp="1"/>
          </p:cNvSpPr>
          <p:nvPr>
            <p:ph idx="1"/>
          </p:nvPr>
        </p:nvSpPr>
        <p:spPr>
          <a:xfrm>
            <a:off x="838200" y="1825625"/>
            <a:ext cx="10727267" cy="1056393"/>
          </a:xfrm>
        </p:spPr>
        <p:txBody>
          <a:bodyPr lIns="91440" tIns="45720" rIns="91440" bIns="45720" anchor="t"/>
          <a:lstStyle/>
          <a:p>
            <a:r>
              <a:rPr lang="en-US" dirty="0">
                <a:ea typeface="Calibri"/>
                <a:cs typeface="Calibri"/>
              </a:rPr>
              <a:t>What was the most challenging aspect of creating your elevator pitch? How did you overcome it?</a:t>
            </a:r>
            <a:endParaRPr lang="en-US" dirty="0"/>
          </a:p>
        </p:txBody>
      </p:sp>
      <p:sp>
        <p:nvSpPr>
          <p:cNvPr id="4" name="Date Placeholder 3">
            <a:extLst>
              <a:ext uri="{FF2B5EF4-FFF2-40B4-BE49-F238E27FC236}">
                <a16:creationId xmlns:a16="http://schemas.microsoft.com/office/drawing/2014/main" id="{6E5C682A-D673-1926-C981-EF7B6306241B}"/>
              </a:ext>
            </a:extLst>
          </p:cNvPr>
          <p:cNvSpPr>
            <a:spLocks noGrp="1"/>
          </p:cNvSpPr>
          <p:nvPr>
            <p:ph type="dt" sz="half" idx="11"/>
          </p:nvPr>
        </p:nvSpPr>
        <p:spPr/>
        <p:txBody>
          <a:bodyPr/>
          <a:lstStyle/>
          <a:p>
            <a:endParaRPr lang="en-US"/>
          </a:p>
        </p:txBody>
      </p:sp>
      <p:sp>
        <p:nvSpPr>
          <p:cNvPr id="5" name="Footer Placeholder 4">
            <a:extLst>
              <a:ext uri="{FF2B5EF4-FFF2-40B4-BE49-F238E27FC236}">
                <a16:creationId xmlns:a16="http://schemas.microsoft.com/office/drawing/2014/main" id="{A5950E00-7133-15F0-B558-CB092EC5C409}"/>
              </a:ext>
            </a:extLst>
          </p:cNvPr>
          <p:cNvSpPr>
            <a:spLocks noGrp="1"/>
          </p:cNvSpPr>
          <p:nvPr>
            <p:ph type="ftr" sz="quarter" idx="12"/>
          </p:nvPr>
        </p:nvSpPr>
        <p:spPr/>
        <p:txBody>
          <a:bodyPr/>
          <a:lstStyle/>
          <a:p>
            <a:endParaRPr lang="en-US"/>
          </a:p>
        </p:txBody>
      </p:sp>
      <p:sp>
        <p:nvSpPr>
          <p:cNvPr id="6" name="Slide Number Placeholder 5">
            <a:extLst>
              <a:ext uri="{FF2B5EF4-FFF2-40B4-BE49-F238E27FC236}">
                <a16:creationId xmlns:a16="http://schemas.microsoft.com/office/drawing/2014/main" id="{DF69BCBB-C887-3B68-4769-E038C97FD74B}"/>
              </a:ext>
            </a:extLst>
          </p:cNvPr>
          <p:cNvSpPr>
            <a:spLocks noGrp="1"/>
          </p:cNvSpPr>
          <p:nvPr>
            <p:ph type="sldNum" sz="quarter" idx="13"/>
          </p:nvPr>
        </p:nvSpPr>
        <p:spPr/>
        <p:txBody>
          <a:bodyPr/>
          <a:lstStyle/>
          <a:p>
            <a:fld id="{DBA4E684-D84B-E74A-BAD3-84496E53C297}" type="slidenum">
              <a:rPr lang="en-US" smtClean="0"/>
              <a:pPr/>
              <a:t>28</a:t>
            </a:fld>
            <a:endParaRPr lang="en-US"/>
          </a:p>
        </p:txBody>
      </p:sp>
      <p:sp>
        <p:nvSpPr>
          <p:cNvPr id="8" name="Content Placeholder 2">
            <a:extLst>
              <a:ext uri="{FF2B5EF4-FFF2-40B4-BE49-F238E27FC236}">
                <a16:creationId xmlns:a16="http://schemas.microsoft.com/office/drawing/2014/main" id="{95B92495-3B99-66B5-9A77-AFB08E3A01FC}"/>
              </a:ext>
            </a:extLst>
          </p:cNvPr>
          <p:cNvSpPr txBox="1">
            <a:spLocks/>
          </p:cNvSpPr>
          <p:nvPr/>
        </p:nvSpPr>
        <p:spPr>
          <a:xfrm>
            <a:off x="835378" y="2810581"/>
            <a:ext cx="10727267" cy="105639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rgbClr val="6DADE4"/>
              </a:buClr>
              <a:buFont typeface="Wingdings"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ea typeface="Calibri"/>
                <a:cs typeface="Calibri"/>
              </a:rPr>
              <a:t>What strategies did you use to make your elevator speech memorable and engaging to the listener?</a:t>
            </a:r>
          </a:p>
        </p:txBody>
      </p:sp>
      <p:sp>
        <p:nvSpPr>
          <p:cNvPr id="12" name="Content Placeholder 2">
            <a:extLst>
              <a:ext uri="{FF2B5EF4-FFF2-40B4-BE49-F238E27FC236}">
                <a16:creationId xmlns:a16="http://schemas.microsoft.com/office/drawing/2014/main" id="{0E8BAE21-FF62-D0AC-E5B4-68EA5234C2DF}"/>
              </a:ext>
            </a:extLst>
          </p:cNvPr>
          <p:cNvSpPr txBox="1">
            <a:spLocks/>
          </p:cNvSpPr>
          <p:nvPr/>
        </p:nvSpPr>
        <p:spPr>
          <a:xfrm>
            <a:off x="843116" y="3870735"/>
            <a:ext cx="10727267" cy="105639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rgbClr val="6DADE4"/>
              </a:buClr>
              <a:buFont typeface="Wingdings"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ea typeface="Calibri"/>
                <a:cs typeface="Calibri"/>
              </a:rPr>
              <a:t>How did peer feedback influence your final pitch?</a:t>
            </a:r>
          </a:p>
        </p:txBody>
      </p:sp>
      <p:sp>
        <p:nvSpPr>
          <p:cNvPr id="13" name="Content Placeholder 2">
            <a:extLst>
              <a:ext uri="{FF2B5EF4-FFF2-40B4-BE49-F238E27FC236}">
                <a16:creationId xmlns:a16="http://schemas.microsoft.com/office/drawing/2014/main" id="{4693D503-FD90-42FE-DF1B-713A94E2C05B}"/>
              </a:ext>
            </a:extLst>
          </p:cNvPr>
          <p:cNvSpPr txBox="1">
            <a:spLocks/>
          </p:cNvSpPr>
          <p:nvPr/>
        </p:nvSpPr>
        <p:spPr>
          <a:xfrm>
            <a:off x="834922" y="4534412"/>
            <a:ext cx="10727267" cy="105639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rgbClr val="6DADE4"/>
              </a:buClr>
              <a:buFont typeface="Wingdings"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ea typeface="Calibri"/>
              <a:cs typeface="Calibri"/>
            </a:endParaRPr>
          </a:p>
        </p:txBody>
      </p:sp>
      <p:sp>
        <p:nvSpPr>
          <p:cNvPr id="7" name="Content Placeholder 2">
            <a:extLst>
              <a:ext uri="{FF2B5EF4-FFF2-40B4-BE49-F238E27FC236}">
                <a16:creationId xmlns:a16="http://schemas.microsoft.com/office/drawing/2014/main" id="{D8481ECB-1F63-7BB2-B835-D3461D818EEE}"/>
              </a:ext>
            </a:extLst>
          </p:cNvPr>
          <p:cNvSpPr txBox="1">
            <a:spLocks/>
          </p:cNvSpPr>
          <p:nvPr/>
        </p:nvSpPr>
        <p:spPr>
          <a:xfrm>
            <a:off x="836712" y="4536684"/>
            <a:ext cx="10727267" cy="105639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rgbClr val="6DADE4"/>
              </a:buClr>
              <a:buFont typeface="Wingdings"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cs typeface="Calibri"/>
              </a:rPr>
              <a:t>Were there any surprises or unexpected reactions when you presented your elevator speech to others?</a:t>
            </a:r>
            <a:endParaRPr lang="en-US" dirty="0"/>
          </a:p>
        </p:txBody>
      </p:sp>
      <p:sp>
        <p:nvSpPr>
          <p:cNvPr id="9" name="Content Placeholder 2">
            <a:extLst>
              <a:ext uri="{FF2B5EF4-FFF2-40B4-BE49-F238E27FC236}">
                <a16:creationId xmlns:a16="http://schemas.microsoft.com/office/drawing/2014/main" id="{12C41699-319F-15A8-93B2-13356F59A440}"/>
              </a:ext>
            </a:extLst>
          </p:cNvPr>
          <p:cNvSpPr txBox="1">
            <a:spLocks/>
          </p:cNvSpPr>
          <p:nvPr/>
        </p:nvSpPr>
        <p:spPr>
          <a:xfrm>
            <a:off x="836712" y="5535608"/>
            <a:ext cx="10727267" cy="105639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rgbClr val="6DADE4"/>
              </a:buClr>
              <a:buFont typeface="Wingdings"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cs typeface="Calibri"/>
              </a:rPr>
              <a:t>Looking back, what would you do differently? What did you learn from this exercise that you can apply in future professional situations?</a:t>
            </a:r>
            <a:endParaRPr lang="en-US" dirty="0"/>
          </a:p>
        </p:txBody>
      </p:sp>
    </p:spTree>
    <p:extLst>
      <p:ext uri="{BB962C8B-B14F-4D97-AF65-F5344CB8AC3E}">
        <p14:creationId xmlns:p14="http://schemas.microsoft.com/office/powerpoint/2010/main" val="1589431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12" grpId="0"/>
      <p:bldP spid="7"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64E231-7D50-E3D2-5E07-64399947F4C3}"/>
              </a:ext>
            </a:extLst>
          </p:cNvPr>
          <p:cNvSpPr>
            <a:spLocks noGrp="1"/>
          </p:cNvSpPr>
          <p:nvPr>
            <p:ph type="sldNum" sz="quarter" idx="12"/>
          </p:nvPr>
        </p:nvSpPr>
        <p:spPr/>
        <p:txBody>
          <a:bodyPr/>
          <a:lstStyle/>
          <a:p>
            <a:fld id="{DBA4E684-D84B-E74A-BAD3-84496E53C297}" type="slidenum">
              <a:rPr lang="en-US" smtClean="0"/>
              <a:pPr/>
              <a:t>29</a:t>
            </a:fld>
            <a:endParaRPr lang="en-US"/>
          </a:p>
        </p:txBody>
      </p:sp>
      <p:sp>
        <p:nvSpPr>
          <p:cNvPr id="3" name="Title 2">
            <a:extLst>
              <a:ext uri="{FF2B5EF4-FFF2-40B4-BE49-F238E27FC236}">
                <a16:creationId xmlns:a16="http://schemas.microsoft.com/office/drawing/2014/main" id="{FFB21E82-060A-1127-B76F-85F9855F836F}"/>
              </a:ext>
            </a:extLst>
          </p:cNvPr>
          <p:cNvSpPr>
            <a:spLocks noGrp="1"/>
          </p:cNvSpPr>
          <p:nvPr>
            <p:ph type="ctrTitle"/>
          </p:nvPr>
        </p:nvSpPr>
        <p:spPr>
          <a:xfrm>
            <a:off x="6268279" y="685800"/>
            <a:ext cx="6241773" cy="5486400"/>
          </a:xfrm>
        </p:spPr>
        <p:txBody>
          <a:bodyPr/>
          <a:lstStyle/>
          <a:p>
            <a:r>
              <a:rPr lang="en-US" sz="5400" dirty="0"/>
              <a:t>Book review: come up with one multiple choices question on discussion board:</a:t>
            </a:r>
            <a:br>
              <a:rPr lang="en-US" sz="5400" dirty="0"/>
            </a:br>
            <a:r>
              <a:rPr lang="en-US" sz="1200" dirty="0"/>
              <a:t>Book: Duarte</a:t>
            </a:r>
            <a:br>
              <a:rPr lang="en-US" sz="1200" dirty="0"/>
            </a:br>
            <a:r>
              <a:rPr lang="en-US" sz="1200" dirty="0"/>
              <a:t>Group 1 – Section 2</a:t>
            </a:r>
            <a:br>
              <a:rPr lang="en-US" sz="1200" dirty="0"/>
            </a:br>
            <a:r>
              <a:rPr lang="en-US" sz="1200" dirty="0"/>
              <a:t>Group 2 – Section 3</a:t>
            </a:r>
            <a:br>
              <a:rPr lang="en-US" sz="1200" dirty="0"/>
            </a:br>
            <a:r>
              <a:rPr lang="en-US" sz="1200" dirty="0"/>
              <a:t>Group 3 – Section 4 </a:t>
            </a:r>
            <a:br>
              <a:rPr lang="en-US" sz="1200" dirty="0"/>
            </a:br>
            <a:r>
              <a:rPr lang="en-US" sz="1200" dirty="0"/>
              <a:t>Group 4 – Section 5</a:t>
            </a:r>
            <a:br>
              <a:rPr lang="en-US" sz="1200" dirty="0"/>
            </a:br>
            <a:r>
              <a:rPr lang="en-US" sz="1200" dirty="0"/>
              <a:t>Group 5 – Section 2</a:t>
            </a:r>
            <a:br>
              <a:rPr lang="en-US" sz="1200" dirty="0"/>
            </a:br>
            <a:r>
              <a:rPr lang="en-US" sz="1200" dirty="0"/>
              <a:t>Group 6 – Section 3</a:t>
            </a:r>
            <a:br>
              <a:rPr lang="en-US" sz="1200" dirty="0"/>
            </a:br>
            <a:r>
              <a:rPr lang="en-US" sz="1200" dirty="0"/>
              <a:t>Group 7 – Section 4 </a:t>
            </a:r>
            <a:br>
              <a:rPr lang="en-US" sz="1200" dirty="0"/>
            </a:br>
            <a:endParaRPr lang="en-US" sz="1200" dirty="0"/>
          </a:p>
        </p:txBody>
      </p:sp>
    </p:spTree>
    <p:extLst>
      <p:ext uri="{BB962C8B-B14F-4D97-AF65-F5344CB8AC3E}">
        <p14:creationId xmlns:p14="http://schemas.microsoft.com/office/powerpoint/2010/main" val="3319301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548FB9-5C22-E9CB-CAE9-C69CED965283}"/>
              </a:ext>
            </a:extLst>
          </p:cNvPr>
          <p:cNvSpPr>
            <a:spLocks noGrp="1"/>
          </p:cNvSpPr>
          <p:nvPr>
            <p:ph type="title"/>
          </p:nvPr>
        </p:nvSpPr>
        <p:spPr>
          <a:xfrm>
            <a:off x="505610" y="362536"/>
            <a:ext cx="5455920" cy="1956841"/>
          </a:xfrm>
        </p:spPr>
        <p:txBody>
          <a:bodyPr anchor="b">
            <a:normAutofit/>
          </a:bodyPr>
          <a:lstStyle/>
          <a:p>
            <a:r>
              <a:rPr lang="en-US" sz="4600" dirty="0"/>
              <a:t>Character and Skills </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FAFE9D6-1083-9370-1D9A-660684FAD80A}"/>
              </a:ext>
            </a:extLst>
          </p:cNvPr>
          <p:cNvSpPr>
            <a:spLocks noGrp="1"/>
          </p:cNvSpPr>
          <p:nvPr>
            <p:ph idx="1"/>
          </p:nvPr>
        </p:nvSpPr>
        <p:spPr>
          <a:xfrm>
            <a:off x="640080" y="2872899"/>
            <a:ext cx="4243589" cy="3320668"/>
          </a:xfrm>
        </p:spPr>
        <p:txBody>
          <a:bodyPr>
            <a:normAutofit/>
          </a:bodyPr>
          <a:lstStyle/>
          <a:p>
            <a:pPr marL="514350" indent="-514350">
              <a:buFont typeface="+mj-lt"/>
              <a:buAutoNum type="arabicPeriod"/>
            </a:pPr>
            <a:r>
              <a:rPr lang="en-US" sz="2200" dirty="0"/>
              <a:t>Be on time</a:t>
            </a:r>
          </a:p>
          <a:p>
            <a:pPr marL="514350" indent="-514350">
              <a:buFont typeface="+mj-lt"/>
              <a:buAutoNum type="arabicPeriod"/>
            </a:pPr>
            <a:r>
              <a:rPr lang="en-US" sz="2200" dirty="0"/>
              <a:t>Listen actively</a:t>
            </a:r>
          </a:p>
          <a:p>
            <a:pPr marL="514350" indent="-514350">
              <a:buFont typeface="+mj-lt"/>
              <a:buAutoNum type="arabicPeriod"/>
            </a:pPr>
            <a:r>
              <a:rPr lang="en-US" sz="2200" dirty="0"/>
              <a:t>Speak up</a:t>
            </a:r>
          </a:p>
          <a:p>
            <a:pPr marL="514350" indent="-514350">
              <a:buFont typeface="+mj-lt"/>
              <a:buAutoNum type="arabicPeriod"/>
            </a:pPr>
            <a:r>
              <a:rPr lang="en-US" sz="2200" dirty="0"/>
              <a:t>Plagiarism with AI</a:t>
            </a:r>
          </a:p>
          <a:p>
            <a:pPr marL="514350" indent="-514350">
              <a:buFont typeface="+mj-lt"/>
              <a:buAutoNum type="arabicPeriod"/>
            </a:pPr>
            <a:r>
              <a:rPr lang="en-US" sz="2200" dirty="0"/>
              <a:t>15% of the final grade </a:t>
            </a:r>
          </a:p>
        </p:txBody>
      </p:sp>
      <p:pic>
        <p:nvPicPr>
          <p:cNvPr id="5" name="Picture 4" descr="A compass with a gold frame&#10;&#10;Description automatically generated with medium confidence">
            <a:extLst>
              <a:ext uri="{FF2B5EF4-FFF2-40B4-BE49-F238E27FC236}">
                <a16:creationId xmlns:a16="http://schemas.microsoft.com/office/drawing/2014/main" id="{023C0186-C18B-54DB-5637-AE49D372B6FA}"/>
              </a:ext>
            </a:extLst>
          </p:cNvPr>
          <p:cNvPicPr>
            <a:picLocks noChangeAspect="1"/>
          </p:cNvPicPr>
          <p:nvPr/>
        </p:nvPicPr>
        <p:blipFill rotWithShape="1">
          <a:blip r:embed="rId3">
            <a:extLst>
              <a:ext uri="{28A0092B-C50C-407E-A947-70E740481C1C}">
                <a14:useLocalDpi xmlns:a14="http://schemas.microsoft.com/office/drawing/2010/main" val="0"/>
              </a:ext>
            </a:extLst>
          </a:blip>
          <a:srcRect t="7882" r="-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3018490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E02741-9151-3A44-B614-31B9650154EF}"/>
              </a:ext>
            </a:extLst>
          </p:cNvPr>
          <p:cNvSpPr>
            <a:spLocks noGrp="1"/>
          </p:cNvSpPr>
          <p:nvPr>
            <p:ph type="title"/>
          </p:nvPr>
        </p:nvSpPr>
        <p:spPr>
          <a:xfrm>
            <a:off x="1935154" y="1668135"/>
            <a:ext cx="8748773" cy="879865"/>
          </a:xfrm>
        </p:spPr>
        <p:txBody>
          <a:bodyPr vert="horz" lIns="91440" tIns="45720" rIns="91440" bIns="45720" rtlCol="0" anchor="ctr">
            <a:normAutofit/>
          </a:bodyPr>
          <a:lstStyle/>
          <a:p>
            <a:r>
              <a:rPr lang="en-US" sz="5400" b="1" dirty="0">
                <a:solidFill>
                  <a:schemeClr val="tx1"/>
                </a:solidFill>
              </a:rPr>
              <a:t>Class</a:t>
            </a:r>
            <a:r>
              <a:rPr lang="en-US" sz="5400" b="1" dirty="0">
                <a:solidFill>
                  <a:schemeClr val="tx1"/>
                </a:solidFill>
                <a:cs typeface="Calibri Light"/>
              </a:rPr>
              <a:t> 2: Strategic COMM</a:t>
            </a:r>
            <a:endParaRPr lang="en-US" sz="5400" b="1" dirty="0">
              <a:solidFill>
                <a:schemeClr val="tx1"/>
              </a:solidFill>
              <a:ea typeface="Calibri Light"/>
              <a:cs typeface="Calibri Light"/>
            </a:endParaRPr>
          </a:p>
        </p:txBody>
      </p:sp>
      <p:sp>
        <p:nvSpPr>
          <p:cNvPr id="4" name="Content Placeholder 3">
            <a:extLst>
              <a:ext uri="{FF2B5EF4-FFF2-40B4-BE49-F238E27FC236}">
                <a16:creationId xmlns:a16="http://schemas.microsoft.com/office/drawing/2014/main" id="{42832ECA-5C37-2F37-30AB-35CDF463D68C}"/>
              </a:ext>
            </a:extLst>
          </p:cNvPr>
          <p:cNvSpPr>
            <a:spLocks noGrp="1"/>
          </p:cNvSpPr>
          <p:nvPr>
            <p:ph idx="1"/>
          </p:nvPr>
        </p:nvSpPr>
        <p:spPr>
          <a:xfrm>
            <a:off x="1097359" y="3060017"/>
            <a:ext cx="6943136" cy="3358696"/>
          </a:xfrm>
        </p:spPr>
        <p:txBody>
          <a:bodyPr vert="horz" lIns="91440" tIns="45720" rIns="91440" bIns="45720" rtlCol="0" anchor="t">
            <a:noAutofit/>
          </a:bodyPr>
          <a:lstStyle/>
          <a:p>
            <a:pPr marL="457200" indent="-457200">
              <a:buAutoNum type="arabicPeriod"/>
            </a:pPr>
            <a:r>
              <a:rPr lang="en-US" dirty="0">
                <a:solidFill>
                  <a:schemeClr val="accent1"/>
                </a:solidFill>
              </a:rPr>
              <a:t>Activity 1: Elevator Speech</a:t>
            </a:r>
            <a:endParaRPr lang="en-US">
              <a:solidFill>
                <a:schemeClr val="accent1"/>
              </a:solidFill>
              <a:ea typeface="Calibri"/>
              <a:cs typeface="Calibri"/>
            </a:endParaRPr>
          </a:p>
          <a:p>
            <a:pPr marL="457200" indent="-457200">
              <a:buAutoNum type="arabicPeriod"/>
            </a:pPr>
            <a:r>
              <a:rPr lang="en-US" dirty="0">
                <a:solidFill>
                  <a:schemeClr val="accent1"/>
                </a:solidFill>
              </a:rPr>
              <a:t>BREAK</a:t>
            </a:r>
            <a:endParaRPr lang="en-US">
              <a:solidFill>
                <a:schemeClr val="accent1"/>
              </a:solidFill>
              <a:ea typeface="Calibri"/>
              <a:cs typeface="Calibri"/>
            </a:endParaRPr>
          </a:p>
          <a:p>
            <a:pPr marL="457200" indent="-457200">
              <a:buAutoNum type="arabicPeriod"/>
            </a:pPr>
            <a:r>
              <a:rPr lang="en-US" dirty="0">
                <a:solidFill>
                  <a:schemeClr val="accent1"/>
                </a:solidFill>
                <a:cs typeface="Calibri"/>
              </a:rPr>
              <a:t>Activity 2: </a:t>
            </a:r>
            <a:r>
              <a:rPr lang="en-US" b="1" dirty="0">
                <a:solidFill>
                  <a:schemeClr val="accent1"/>
                </a:solidFill>
                <a:cs typeface="Calibri"/>
              </a:rPr>
              <a:t>Unify and present</a:t>
            </a:r>
            <a:r>
              <a:rPr lang="en-US" dirty="0">
                <a:solidFill>
                  <a:schemeClr val="accent1"/>
                </a:solidFill>
                <a:cs typeface="Calibri"/>
              </a:rPr>
              <a:t>: </a:t>
            </a:r>
            <a:br>
              <a:rPr lang="en-US" dirty="0">
                <a:cs typeface="Calibri"/>
              </a:rPr>
            </a:br>
            <a:r>
              <a:rPr lang="en-US" sz="2400" dirty="0">
                <a:solidFill>
                  <a:schemeClr val="accent1"/>
                </a:solidFill>
                <a:cs typeface="Calibri"/>
              </a:rPr>
              <a:t>Using Monroe's Motivated Sequence (MMS) in Team Presentation</a:t>
            </a:r>
            <a:endParaRPr lang="en-US" sz="2400">
              <a:solidFill>
                <a:schemeClr val="accent1"/>
              </a:solidFill>
              <a:ea typeface="Calibri"/>
              <a:cs typeface="Calibri"/>
            </a:endParaRPr>
          </a:p>
          <a:p>
            <a:pPr marL="457200" indent="-457200">
              <a:buAutoNum type="arabicPeriod"/>
            </a:pPr>
            <a:endParaRPr lang="en-US" sz="2400" dirty="0">
              <a:solidFill>
                <a:schemeClr val="accent1"/>
              </a:solidFill>
              <a:ea typeface="Calibri"/>
              <a:cs typeface="Calibri"/>
            </a:endParaRPr>
          </a:p>
        </p:txBody>
      </p:sp>
      <p:pic>
        <p:nvPicPr>
          <p:cNvPr id="6" name="Picture 5" descr="A picture containing text, close&#10;&#10;Description automatically generated">
            <a:extLst>
              <a:ext uri="{FF2B5EF4-FFF2-40B4-BE49-F238E27FC236}">
                <a16:creationId xmlns:a16="http://schemas.microsoft.com/office/drawing/2014/main" id="{2A5CB1E8-DA37-0E67-7727-F0856312897B}"/>
              </a:ext>
              <a:ext uri="{C183D7F6-B498-43B3-948B-1728B52AA6E4}">
                <adec:decorative xmlns:adec="http://schemas.microsoft.com/office/drawing/2017/decorative" val="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10800000" flipH="1" flipV="1">
            <a:off x="8151962" y="3249986"/>
            <a:ext cx="2542433" cy="2077689"/>
          </a:xfrm>
          <a:prstGeom prst="rect">
            <a:avLst/>
          </a:prstGeom>
        </p:spPr>
      </p:pic>
      <p:sp>
        <p:nvSpPr>
          <p:cNvPr id="2" name="Slide Number Placeholder 1">
            <a:extLst>
              <a:ext uri="{FF2B5EF4-FFF2-40B4-BE49-F238E27FC236}">
                <a16:creationId xmlns:a16="http://schemas.microsoft.com/office/drawing/2014/main" id="{9AA3D591-8256-B641-8D6E-C402D14917BF}"/>
              </a:ext>
            </a:extLst>
          </p:cNvPr>
          <p:cNvSpPr>
            <a:spLocks noGrp="1"/>
          </p:cNvSpPr>
          <p:nvPr>
            <p:ph type="sldNum" sz="quarter" idx="13"/>
          </p:nvPr>
        </p:nvSpPr>
        <p:spPr>
          <a:xfrm>
            <a:off x="8610600" y="6356350"/>
            <a:ext cx="2743200" cy="365125"/>
          </a:xfrm>
        </p:spPr>
        <p:txBody>
          <a:bodyPr vert="horz" lIns="91440" tIns="45720" rIns="91440" bIns="45720" rtlCol="0" anchor="ctr">
            <a:normAutofit/>
          </a:bodyPr>
          <a:lstStyle/>
          <a:p>
            <a:pPr>
              <a:spcAft>
                <a:spcPts val="600"/>
              </a:spcAft>
            </a:pPr>
            <a:fld id="{DBA4E684-D84B-E74A-BAD3-84496E53C297}" type="slidenum">
              <a:rPr lang="en-US" sz="1200">
                <a:solidFill>
                  <a:prstClr val="black">
                    <a:tint val="75000"/>
                  </a:prstClr>
                </a:solidFill>
              </a:rPr>
              <a:pPr>
                <a:spcAft>
                  <a:spcPts val="600"/>
                </a:spcAft>
              </a:pPr>
              <a:t>30</a:t>
            </a:fld>
            <a:endParaRPr lang="en-US" sz="1200">
              <a:solidFill>
                <a:prstClr val="black">
                  <a:tint val="75000"/>
                </a:prstClr>
              </a:solidFill>
            </a:endParaRPr>
          </a:p>
        </p:txBody>
      </p:sp>
    </p:spTree>
    <p:extLst>
      <p:ext uri="{BB962C8B-B14F-4D97-AF65-F5344CB8AC3E}">
        <p14:creationId xmlns:p14="http://schemas.microsoft.com/office/powerpoint/2010/main" val="3197627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1B58C-6E07-DE08-3B73-721CE2106650}"/>
              </a:ext>
            </a:extLst>
          </p:cNvPr>
          <p:cNvSpPr>
            <a:spLocks noGrp="1"/>
          </p:cNvSpPr>
          <p:nvPr>
            <p:ph type="title"/>
          </p:nvPr>
        </p:nvSpPr>
        <p:spPr/>
        <p:txBody>
          <a:bodyPr>
            <a:normAutofit/>
          </a:bodyPr>
          <a:lstStyle/>
          <a:p>
            <a:r>
              <a:rPr lang="en-US" sz="4000" dirty="0">
                <a:cs typeface="Calibri Light"/>
              </a:rPr>
              <a:t>Team work and presentation</a:t>
            </a:r>
            <a:endParaRPr lang="en-US" sz="4000" dirty="0"/>
          </a:p>
        </p:txBody>
      </p:sp>
      <p:pic>
        <p:nvPicPr>
          <p:cNvPr id="5" name="Content Placeholder 4" descr="A group of people looking at a paper on a table&#10;&#10;Description automatically generated">
            <a:extLst>
              <a:ext uri="{FF2B5EF4-FFF2-40B4-BE49-F238E27FC236}">
                <a16:creationId xmlns:a16="http://schemas.microsoft.com/office/drawing/2014/main" id="{06DE2C93-D936-CF5B-C89B-B709E8B4DFB7}"/>
              </a:ext>
            </a:extLst>
          </p:cNvPr>
          <p:cNvPicPr>
            <a:picLocks noGrp="1" noChangeAspect="1"/>
          </p:cNvPicPr>
          <p:nvPr>
            <p:ph idx="1"/>
          </p:nvPr>
        </p:nvPicPr>
        <p:blipFill>
          <a:blip r:embed="rId2"/>
          <a:stretch>
            <a:fillRect/>
          </a:stretch>
        </p:blipFill>
        <p:spPr>
          <a:xfrm>
            <a:off x="5183188" y="858838"/>
            <a:ext cx="6172200" cy="4114800"/>
          </a:xfrm>
        </p:spPr>
      </p:pic>
      <p:sp>
        <p:nvSpPr>
          <p:cNvPr id="4" name="Text Placeholder 3">
            <a:extLst>
              <a:ext uri="{FF2B5EF4-FFF2-40B4-BE49-F238E27FC236}">
                <a16:creationId xmlns:a16="http://schemas.microsoft.com/office/drawing/2014/main" id="{005083A7-19A1-B3E1-8321-897C54E1BAB7}"/>
              </a:ext>
            </a:extLst>
          </p:cNvPr>
          <p:cNvSpPr>
            <a:spLocks noGrp="1"/>
          </p:cNvSpPr>
          <p:nvPr>
            <p:ph type="body" sz="half" idx="2"/>
          </p:nvPr>
        </p:nvSpPr>
        <p:spPr/>
        <p:txBody>
          <a:bodyPr vert="horz" lIns="91440" tIns="45720" rIns="91440" bIns="45720" rtlCol="0" anchor="t">
            <a:normAutofit/>
          </a:bodyPr>
          <a:lstStyle/>
          <a:p>
            <a:br>
              <a:rPr lang="en-US" sz="2800" dirty="0">
                <a:solidFill>
                  <a:schemeClr val="accent1"/>
                </a:solidFill>
                <a:cs typeface="Calibri"/>
              </a:rPr>
            </a:br>
            <a:r>
              <a:rPr lang="en-US" sz="2800" dirty="0">
                <a:solidFill>
                  <a:schemeClr val="accent1"/>
                </a:solidFill>
                <a:cs typeface="Calibri"/>
              </a:rPr>
              <a:t>Problems and solutions</a:t>
            </a:r>
          </a:p>
        </p:txBody>
      </p:sp>
    </p:spTree>
    <p:extLst>
      <p:ext uri="{BB962C8B-B14F-4D97-AF65-F5344CB8AC3E}">
        <p14:creationId xmlns:p14="http://schemas.microsoft.com/office/powerpoint/2010/main" val="2243647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CA678-3AD4-4B2D-B60C-4F6F25A3813C}"/>
              </a:ext>
            </a:extLst>
          </p:cNvPr>
          <p:cNvSpPr>
            <a:spLocks noGrp="1"/>
          </p:cNvSpPr>
          <p:nvPr>
            <p:ph type="title"/>
          </p:nvPr>
        </p:nvSpPr>
        <p:spPr>
          <a:xfrm>
            <a:off x="838200" y="699233"/>
            <a:ext cx="10515600" cy="1325563"/>
          </a:xfrm>
        </p:spPr>
        <p:txBody>
          <a:bodyPr>
            <a:noAutofit/>
          </a:bodyPr>
          <a:lstStyle/>
          <a:p>
            <a:r>
              <a:rPr lang="en-US" sz="2800" b="1" dirty="0">
                <a:solidFill>
                  <a:srgbClr val="0070C0"/>
                </a:solidFill>
                <a:latin typeface="+mn-lt"/>
                <a:ea typeface="+mn-ea"/>
                <a:cs typeface="+mn-cs"/>
              </a:rPr>
              <a:t>Meeting someone new?</a:t>
            </a:r>
            <a:br>
              <a:rPr lang="en-US" dirty="0"/>
            </a:br>
            <a:br>
              <a:rPr lang="en-US" dirty="0"/>
            </a:br>
            <a:r>
              <a:rPr lang="en-US" dirty="0"/>
              <a:t>Choose a style based on your goal &amp; audience</a:t>
            </a:r>
          </a:p>
        </p:txBody>
      </p:sp>
      <p:sp>
        <p:nvSpPr>
          <p:cNvPr id="3" name="Content Placeholder 2">
            <a:extLst>
              <a:ext uri="{FF2B5EF4-FFF2-40B4-BE49-F238E27FC236}">
                <a16:creationId xmlns:a16="http://schemas.microsoft.com/office/drawing/2014/main" id="{BA67F988-F5F2-4D37-981A-169B433A5C31}"/>
              </a:ext>
            </a:extLst>
          </p:cNvPr>
          <p:cNvSpPr>
            <a:spLocks noGrp="1"/>
          </p:cNvSpPr>
          <p:nvPr>
            <p:ph idx="1"/>
          </p:nvPr>
        </p:nvSpPr>
        <p:spPr>
          <a:xfrm>
            <a:off x="838200" y="2506662"/>
            <a:ext cx="10515600" cy="4351338"/>
          </a:xfrm>
        </p:spPr>
        <p:txBody>
          <a:bodyPr numCol="2"/>
          <a:lstStyle/>
          <a:p>
            <a:pPr marL="0" indent="0">
              <a:buNone/>
            </a:pPr>
            <a:r>
              <a:rPr lang="en-US" b="1" dirty="0">
                <a:solidFill>
                  <a:srgbClr val="0070C0"/>
                </a:solidFill>
              </a:rPr>
              <a:t>TO NETWORK</a:t>
            </a:r>
          </a:p>
          <a:p>
            <a:pPr marL="0" indent="0">
              <a:buNone/>
            </a:pPr>
            <a:endParaRPr lang="en-US" dirty="0"/>
          </a:p>
          <a:p>
            <a:pPr marL="514350" indent="-514350">
              <a:buFont typeface="+mj-lt"/>
              <a:buAutoNum type="arabicPeriod"/>
            </a:pPr>
            <a:r>
              <a:rPr lang="en-US" dirty="0"/>
              <a:t>Ask questions &amp; connect </a:t>
            </a:r>
          </a:p>
          <a:p>
            <a:pPr marL="514350" indent="-514350">
              <a:buFont typeface="+mj-lt"/>
              <a:buAutoNum type="arabicPeriod"/>
            </a:pPr>
            <a:r>
              <a:rPr lang="en-US" dirty="0"/>
              <a:t>Honest compliment</a:t>
            </a:r>
          </a:p>
          <a:p>
            <a:pPr marL="514350" indent="-514350">
              <a:buFont typeface="+mj-lt"/>
              <a:buAutoNum type="arabicPeriod"/>
            </a:pPr>
            <a:r>
              <a:rPr lang="en-US" dirty="0"/>
              <a:t>Exchange names</a:t>
            </a:r>
          </a:p>
          <a:p>
            <a:pPr marL="514350" indent="-514350">
              <a:buFont typeface="+mj-lt"/>
              <a:buAutoNum type="arabicPeriod"/>
            </a:pPr>
            <a:r>
              <a:rPr lang="en-US" dirty="0"/>
              <a:t>Ask for something easy</a:t>
            </a:r>
          </a:p>
          <a:p>
            <a:endParaRPr lang="en-US" dirty="0"/>
          </a:p>
          <a:p>
            <a:endParaRPr lang="en-US" dirty="0"/>
          </a:p>
          <a:p>
            <a:pPr marL="0" indent="0">
              <a:buNone/>
            </a:pPr>
            <a:r>
              <a:rPr lang="en-US" b="1" dirty="0">
                <a:solidFill>
                  <a:srgbClr val="0070C0"/>
                </a:solidFill>
              </a:rPr>
              <a:t>TO PITCH YOURSELF</a:t>
            </a:r>
          </a:p>
          <a:p>
            <a:pPr marL="0" indent="0">
              <a:buNone/>
            </a:pPr>
            <a:endParaRPr lang="en-US" dirty="0"/>
          </a:p>
          <a:p>
            <a:pPr marL="514350" indent="-514350">
              <a:buFont typeface="+mj-lt"/>
              <a:buAutoNum type="arabicPeriod"/>
            </a:pPr>
            <a:r>
              <a:rPr lang="en-US" dirty="0"/>
              <a:t>Your name</a:t>
            </a:r>
          </a:p>
          <a:p>
            <a:pPr marL="514350" indent="-514350">
              <a:buFont typeface="+mj-lt"/>
              <a:buAutoNum type="arabicPeriod"/>
            </a:pPr>
            <a:r>
              <a:rPr lang="en-US" dirty="0"/>
              <a:t>3 keywords for your interests</a:t>
            </a:r>
          </a:p>
          <a:p>
            <a:pPr marL="457200" lvl="1" indent="0">
              <a:buNone/>
            </a:pPr>
            <a:r>
              <a:rPr lang="en-US" dirty="0"/>
              <a:t>(“I work at the intersection of X, Y, Z”)</a:t>
            </a:r>
          </a:p>
          <a:p>
            <a:pPr marL="514350" indent="-514350">
              <a:buFont typeface="+mj-lt"/>
              <a:buAutoNum type="arabicPeriod"/>
            </a:pPr>
            <a:r>
              <a:rPr lang="en-US" dirty="0"/>
              <a:t>State your goal &amp; ask for help</a:t>
            </a:r>
          </a:p>
        </p:txBody>
      </p:sp>
    </p:spTree>
    <p:extLst>
      <p:ext uri="{BB962C8B-B14F-4D97-AF65-F5344CB8AC3E}">
        <p14:creationId xmlns:p14="http://schemas.microsoft.com/office/powerpoint/2010/main" val="1222184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11B28FB3-6BB4-3C9E-E87F-A776BAEBC9B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3467" y="1016254"/>
            <a:ext cx="10905066" cy="4825491"/>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5020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1A484-8635-8548-8C2D-8B32EE934445}"/>
              </a:ext>
            </a:extLst>
          </p:cNvPr>
          <p:cNvSpPr>
            <a:spLocks noGrp="1"/>
          </p:cNvSpPr>
          <p:nvPr>
            <p:ph type="title"/>
          </p:nvPr>
        </p:nvSpPr>
        <p:spPr>
          <a:xfrm>
            <a:off x="762001" y="803325"/>
            <a:ext cx="5314536" cy="1325563"/>
          </a:xfrm>
        </p:spPr>
        <p:txBody>
          <a:bodyPr>
            <a:normAutofit fontScale="90000"/>
          </a:bodyPr>
          <a:lstStyle/>
          <a:p>
            <a:r>
              <a:rPr lang="en-US" dirty="0"/>
              <a:t>A Great Introduction for</a:t>
            </a:r>
            <a:br>
              <a:rPr lang="en-US" dirty="0"/>
            </a:br>
            <a:r>
              <a:rPr lang="en-US" dirty="0"/>
              <a:t>Later in Your Career</a:t>
            </a:r>
          </a:p>
        </p:txBody>
      </p:sp>
      <p:sp>
        <p:nvSpPr>
          <p:cNvPr id="3" name="Content Placeholder 2">
            <a:extLst>
              <a:ext uri="{FF2B5EF4-FFF2-40B4-BE49-F238E27FC236}">
                <a16:creationId xmlns:a16="http://schemas.microsoft.com/office/drawing/2014/main" id="{5D7D67B7-E153-2A41-8EE5-06ABC8EDD0D4}"/>
              </a:ext>
            </a:extLst>
          </p:cNvPr>
          <p:cNvSpPr>
            <a:spLocks noGrp="1"/>
          </p:cNvSpPr>
          <p:nvPr>
            <p:ph idx="1"/>
          </p:nvPr>
        </p:nvSpPr>
        <p:spPr>
          <a:xfrm>
            <a:off x="762000" y="2279018"/>
            <a:ext cx="5988141" cy="3375920"/>
          </a:xfrm>
        </p:spPr>
        <p:txBody>
          <a:bodyPr anchor="t">
            <a:normAutofit fontScale="92500" lnSpcReduction="10000"/>
          </a:bodyPr>
          <a:lstStyle/>
          <a:p>
            <a:r>
              <a:rPr lang="en-US" sz="2000" dirty="0"/>
              <a:t>“I help” + </a:t>
            </a:r>
            <a:r>
              <a:rPr lang="en-US" sz="2000" u="sng" dirty="0"/>
              <a:t>group / type of people</a:t>
            </a:r>
            <a:r>
              <a:rPr lang="en-US" sz="2000" dirty="0"/>
              <a:t> + </a:t>
            </a:r>
            <a:r>
              <a:rPr lang="en-US" sz="2000" u="sng" dirty="0"/>
              <a:t>result you help them achieve</a:t>
            </a:r>
            <a:endParaRPr lang="en-US" sz="2000" dirty="0"/>
          </a:p>
          <a:p>
            <a:r>
              <a:rPr lang="en-US" sz="2000" dirty="0"/>
              <a:t>Keep it short and sweet to </a:t>
            </a:r>
            <a:r>
              <a:rPr lang="en-US" sz="2000" b="1" dirty="0"/>
              <a:t>invite curiosity</a:t>
            </a:r>
          </a:p>
          <a:p>
            <a:r>
              <a:rPr lang="en-US" sz="2000" dirty="0"/>
              <a:t>Answer questions with stories about what you helped others achieve</a:t>
            </a:r>
          </a:p>
          <a:p>
            <a:r>
              <a:rPr lang="en-US" sz="2000" dirty="0"/>
              <a:t>Firm handshake please!</a:t>
            </a:r>
          </a:p>
          <a:p>
            <a:endParaRPr lang="en-US" sz="1800" dirty="0"/>
          </a:p>
          <a:p>
            <a:endParaRPr lang="en-US" sz="1800" dirty="0"/>
          </a:p>
          <a:p>
            <a:pPr marL="0" indent="0">
              <a:buNone/>
            </a:pPr>
            <a:r>
              <a:rPr lang="en-US" sz="1800" dirty="0">
                <a:hlinkClick r:id="rId2">
                  <a:extLst>
                    <a:ext uri="{A12FA001-AC4F-418D-AE19-62706E023703}">
                      <ahyp:hlinkClr xmlns:ahyp="http://schemas.microsoft.com/office/drawing/2018/hyperlinkcolor" val="tx"/>
                    </a:ext>
                  </a:extLst>
                </a:hlinkClick>
              </a:rPr>
              <a:t>https://theartofcharm.com/podcast-episodes/clay-hebert-the-perfect-intro-episode-555/</a:t>
            </a:r>
            <a:endParaRPr lang="en-US" sz="1800" dirty="0"/>
          </a:p>
          <a:p>
            <a:pPr marL="0" indent="0">
              <a:buNone/>
            </a:pPr>
            <a:r>
              <a:rPr lang="en-US" sz="1000" dirty="0"/>
              <a:t>Image Source: Getty Images</a:t>
            </a:r>
          </a:p>
        </p:txBody>
      </p:sp>
      <p:pic>
        <p:nvPicPr>
          <p:cNvPr id="5" name="Picture 4" descr="A group of people standing in front of a window&#10;&#10;Description automatically generated">
            <a:extLst>
              <a:ext uri="{FF2B5EF4-FFF2-40B4-BE49-F238E27FC236}">
                <a16:creationId xmlns:a16="http://schemas.microsoft.com/office/drawing/2014/main" id="{3E4AA40F-648A-4946-91C1-A2A47B26D0AA}"/>
              </a:ext>
            </a:extLst>
          </p:cNvPr>
          <p:cNvPicPr>
            <a:picLocks noChangeAspect="1"/>
          </p:cNvPicPr>
          <p:nvPr/>
        </p:nvPicPr>
        <p:blipFill rotWithShape="1">
          <a:blip r:embed="rId3"/>
          <a:srcRect l="10733" r="25034" b="2"/>
          <a:stretch/>
        </p:blipFill>
        <p:spPr>
          <a:xfrm>
            <a:off x="6750141" y="183330"/>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848295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8C66F-3450-3280-4ED7-1DB21450E2E8}"/>
              </a:ext>
            </a:extLst>
          </p:cNvPr>
          <p:cNvSpPr>
            <a:spLocks noGrp="1"/>
          </p:cNvSpPr>
          <p:nvPr>
            <p:ph type="title"/>
          </p:nvPr>
        </p:nvSpPr>
        <p:spPr/>
        <p:txBody>
          <a:bodyPr/>
          <a:lstStyle/>
          <a:p>
            <a:r>
              <a:rPr lang="en-US" b="1" i="0" dirty="0">
                <a:solidFill>
                  <a:srgbClr val="000000"/>
                </a:solidFill>
                <a:effectLst/>
                <a:latin typeface="inherit"/>
              </a:rPr>
              <a:t>The Cheat Sheet (Role Play Time):</a:t>
            </a:r>
            <a:br>
              <a:rPr lang="en-US" b="1" i="0" dirty="0">
                <a:solidFill>
                  <a:srgbClr val="000000"/>
                </a:solidFill>
                <a:effectLst/>
                <a:latin typeface="Inter"/>
              </a:rPr>
            </a:br>
            <a:endParaRPr lang="en-US" dirty="0"/>
          </a:p>
        </p:txBody>
      </p:sp>
      <p:sp>
        <p:nvSpPr>
          <p:cNvPr id="3" name="Content Placeholder 2">
            <a:extLst>
              <a:ext uri="{FF2B5EF4-FFF2-40B4-BE49-F238E27FC236}">
                <a16:creationId xmlns:a16="http://schemas.microsoft.com/office/drawing/2014/main" id="{1ADA0F2F-8FE5-DB20-8DD5-A734949D8C50}"/>
              </a:ext>
            </a:extLst>
          </p:cNvPr>
          <p:cNvSpPr>
            <a:spLocks noGrp="1"/>
          </p:cNvSpPr>
          <p:nvPr>
            <p:ph idx="1"/>
          </p:nvPr>
        </p:nvSpPr>
        <p:spPr/>
        <p:txBody>
          <a:bodyPr>
            <a:normAutofit/>
          </a:bodyPr>
          <a:lstStyle/>
          <a:p>
            <a:pPr algn="l" fontAlgn="base">
              <a:buFont typeface="Arial" panose="020B0604020202020204" pitchFamily="34" charset="0"/>
              <a:buChar char="•"/>
            </a:pPr>
            <a:r>
              <a:rPr lang="en-US" i="0" dirty="0">
                <a:solidFill>
                  <a:srgbClr val="000000"/>
                </a:solidFill>
                <a:effectLst/>
                <a:latin typeface="inherit"/>
              </a:rPr>
              <a:t>Learn how to tailor the introduction of yourself and your business to suit the crowd and room where you are.</a:t>
            </a:r>
          </a:p>
          <a:p>
            <a:pPr algn="l" fontAlgn="base">
              <a:buFont typeface="Arial" panose="020B0604020202020204" pitchFamily="34" charset="0"/>
              <a:buChar char="•"/>
            </a:pPr>
            <a:r>
              <a:rPr lang="en-US" i="0" dirty="0">
                <a:solidFill>
                  <a:srgbClr val="000000"/>
                </a:solidFill>
                <a:effectLst/>
                <a:latin typeface="inherit"/>
              </a:rPr>
              <a:t>How do you introduce others to one another in an effective way that </a:t>
            </a:r>
            <a:r>
              <a:rPr lang="en-US" i="0" dirty="0">
                <a:solidFill>
                  <a:srgbClr val="000000"/>
                </a:solidFill>
                <a:effectLst/>
                <a:highlight>
                  <a:srgbClr val="FFFF00"/>
                </a:highlight>
                <a:latin typeface="inherit"/>
              </a:rPr>
              <a:t>makes everyone look good</a:t>
            </a:r>
            <a:r>
              <a:rPr lang="en-US" i="0" dirty="0">
                <a:solidFill>
                  <a:srgbClr val="000000"/>
                </a:solidFill>
                <a:effectLst/>
                <a:latin typeface="inherit"/>
              </a:rPr>
              <a:t>?</a:t>
            </a:r>
          </a:p>
          <a:p>
            <a:pPr algn="l" fontAlgn="base">
              <a:buFont typeface="Arial" panose="020B0604020202020204" pitchFamily="34" charset="0"/>
              <a:buChar char="•"/>
            </a:pPr>
            <a:endParaRPr lang="en-US" i="0" dirty="0">
              <a:solidFill>
                <a:srgbClr val="000000"/>
              </a:solidFill>
              <a:effectLst/>
              <a:latin typeface="inherit"/>
            </a:endParaRPr>
          </a:p>
          <a:p>
            <a:pPr algn="l">
              <a:buFont typeface="Arial" panose="020B0604020202020204" pitchFamily="34" charset="0"/>
              <a:buChar char="•"/>
            </a:pPr>
            <a:r>
              <a:rPr lang="en-US" sz="1400" b="0" i="0" dirty="0">
                <a:effectLst/>
                <a:latin typeface="Söhne"/>
              </a:rPr>
              <a:t>What they learned about their classmates.</a:t>
            </a:r>
          </a:p>
          <a:p>
            <a:pPr algn="l">
              <a:buFont typeface="Arial" panose="020B0604020202020204" pitchFamily="34" charset="0"/>
              <a:buChar char="•"/>
            </a:pPr>
            <a:r>
              <a:rPr lang="en-US" sz="1400" b="0" i="0" dirty="0">
                <a:effectLst/>
                <a:latin typeface="Söhne"/>
              </a:rPr>
              <a:t>How they felt introducing someone else.</a:t>
            </a:r>
          </a:p>
          <a:p>
            <a:pPr algn="l">
              <a:buFont typeface="Arial" panose="020B0604020202020204" pitchFamily="34" charset="0"/>
              <a:buChar char="•"/>
            </a:pPr>
            <a:r>
              <a:rPr lang="en-US" sz="1400" b="0" i="0" dirty="0">
                <a:effectLst/>
                <a:latin typeface="Söhne"/>
              </a:rPr>
              <a:t>The importance of listening and paying attention when networking.</a:t>
            </a:r>
          </a:p>
          <a:p>
            <a:pPr algn="l" fontAlgn="base">
              <a:buFont typeface="Arial" panose="020B0604020202020204" pitchFamily="34" charset="0"/>
              <a:buChar char="•"/>
            </a:pPr>
            <a:endParaRPr lang="en-US" i="0" dirty="0">
              <a:solidFill>
                <a:srgbClr val="000000"/>
              </a:solidFill>
              <a:effectLst/>
              <a:latin typeface="inherit"/>
            </a:endParaRPr>
          </a:p>
          <a:p>
            <a:pPr marL="0" indent="0">
              <a:buNone/>
            </a:pPr>
            <a:endParaRPr lang="en-US" dirty="0"/>
          </a:p>
        </p:txBody>
      </p:sp>
    </p:spTree>
    <p:extLst>
      <p:ext uri="{BB962C8B-B14F-4D97-AF65-F5344CB8AC3E}">
        <p14:creationId xmlns:p14="http://schemas.microsoft.com/office/powerpoint/2010/main" val="3534228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046FEF1-42CF-BE45-AD38-007FB0EA992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C046FEF1-42CF-BE45-AD38-007FB0EA992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A6C6B26-A5B3-FA48-BE03-6D4DBE51217C}"/>
              </a:ext>
            </a:extLst>
          </p:cNvPr>
          <p:cNvSpPr>
            <a:spLocks noGrp="1"/>
          </p:cNvSpPr>
          <p:nvPr>
            <p:ph type="title"/>
          </p:nvPr>
        </p:nvSpPr>
        <p:spPr/>
        <p:txBody>
          <a:bodyPr vert="horz"/>
          <a:lstStyle/>
          <a:p>
            <a:r>
              <a:rPr lang="en-US" dirty="0">
                <a:solidFill>
                  <a:schemeClr val="bg1"/>
                </a:solidFill>
              </a:rPr>
              <a:t>You can make sure your stories “stick” with</a:t>
            </a:r>
          </a:p>
        </p:txBody>
      </p:sp>
      <p:sp>
        <p:nvSpPr>
          <p:cNvPr id="9" name="TextBox 8">
            <a:extLst>
              <a:ext uri="{FF2B5EF4-FFF2-40B4-BE49-F238E27FC236}">
                <a16:creationId xmlns:a16="http://schemas.microsoft.com/office/drawing/2014/main" id="{F6904110-1ACA-AF42-974B-407AAD071AAF}"/>
              </a:ext>
            </a:extLst>
          </p:cNvPr>
          <p:cNvSpPr txBox="1"/>
          <p:nvPr/>
        </p:nvSpPr>
        <p:spPr>
          <a:xfrm>
            <a:off x="8330167" y="6542087"/>
            <a:ext cx="2854564" cy="276999"/>
          </a:xfrm>
          <a:prstGeom prst="rect">
            <a:avLst/>
          </a:prstGeom>
          <a:noFill/>
        </p:spPr>
        <p:txBody>
          <a:bodyPr wrap="none" rtlCol="0">
            <a:spAutoFit/>
          </a:bodyPr>
          <a:lstStyle/>
          <a:p>
            <a:r>
              <a:rPr lang="en-US" sz="1200" dirty="0"/>
              <a:t>Source: Chip and Dan Heath, </a:t>
            </a:r>
            <a:r>
              <a:rPr lang="en-US" sz="1200" i="1" dirty="0"/>
              <a:t>Made to Stick</a:t>
            </a:r>
            <a:endParaRPr lang="en-US" sz="1200" dirty="0"/>
          </a:p>
        </p:txBody>
      </p:sp>
      <p:pic>
        <p:nvPicPr>
          <p:cNvPr id="13334" name="Picture 22" descr="Made to Stick | Zachary Sexton">
            <a:extLst>
              <a:ext uri="{FF2B5EF4-FFF2-40B4-BE49-F238E27FC236}">
                <a16:creationId xmlns:a16="http://schemas.microsoft.com/office/drawing/2014/main" id="{841BDF6B-C11A-1A47-93EE-533F959E87CF}"/>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1007269" y="1454149"/>
            <a:ext cx="10177462" cy="481985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e 6 Principles for Making Your Message Sticky | Pepper Group">
            <a:extLst>
              <a:ext uri="{FF2B5EF4-FFF2-40B4-BE49-F238E27FC236}">
                <a16:creationId xmlns:a16="http://schemas.microsoft.com/office/drawing/2014/main" id="{CA93EEA2-A69D-70A2-DB22-AF39793892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133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7B32D6-562F-4D35-95E7-8C1ACB374D9F}"/>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4100" kern="1200">
                <a:solidFill>
                  <a:schemeClr val="tx1"/>
                </a:solidFill>
                <a:latin typeface="+mj-lt"/>
                <a:ea typeface="+mj-ea"/>
                <a:cs typeface="+mj-cs"/>
                <a:hlinkClick r:id="rId2"/>
              </a:rPr>
              <a:t>Which principle matters to you the most? </a:t>
            </a:r>
            <a:r>
              <a:rPr lang="en-US" sz="4100" kern="1200">
                <a:solidFill>
                  <a:schemeClr val="tx1"/>
                </a:solidFill>
                <a:latin typeface="+mj-lt"/>
                <a:ea typeface="+mj-ea"/>
                <a:cs typeface="+mj-cs"/>
              </a:rPr>
              <a:t>Kahoot</a:t>
            </a:r>
          </a:p>
        </p:txBody>
      </p:sp>
      <p:sp>
        <p:nvSpPr>
          <p:cNvPr id="10"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838121B-CB9A-96CD-9632-E75585888ABA}"/>
              </a:ext>
            </a:extLst>
          </p:cNvPr>
          <p:cNvPicPr>
            <a:picLocks noChangeAspect="1"/>
          </p:cNvPicPr>
          <p:nvPr/>
        </p:nvPicPr>
        <p:blipFill>
          <a:blip r:embed="rId3"/>
          <a:stretch>
            <a:fillRect/>
          </a:stretch>
        </p:blipFill>
        <p:spPr>
          <a:xfrm>
            <a:off x="2906607" y="2633472"/>
            <a:ext cx="6375738" cy="3586353"/>
          </a:xfrm>
          <a:prstGeom prst="rect">
            <a:avLst/>
          </a:prstGeom>
        </p:spPr>
      </p:pic>
    </p:spTree>
    <p:extLst>
      <p:ext uri="{BB962C8B-B14F-4D97-AF65-F5344CB8AC3E}">
        <p14:creationId xmlns:p14="http://schemas.microsoft.com/office/powerpoint/2010/main" val="25921175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16987</TotalTime>
  <Words>1295</Words>
  <Application>Microsoft Macintosh PowerPoint</Application>
  <PresentationFormat>Widescreen</PresentationFormat>
  <Paragraphs>142</Paragraphs>
  <Slides>31</Slides>
  <Notes>12</Notes>
  <HiddenSlides>0</HiddenSlides>
  <MMClips>1</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42" baseType="lpstr">
      <vt:lpstr>inherit</vt:lpstr>
      <vt:lpstr>Inter</vt:lpstr>
      <vt:lpstr>Söhne</vt:lpstr>
      <vt:lpstr>Arial</vt:lpstr>
      <vt:lpstr>Calibri</vt:lpstr>
      <vt:lpstr>Calibri Light</vt:lpstr>
      <vt:lpstr>Gill Sans</vt:lpstr>
      <vt:lpstr>Lucida Grande</vt:lpstr>
      <vt:lpstr>Wingdings</vt:lpstr>
      <vt:lpstr>Office Theme</vt:lpstr>
      <vt:lpstr>think-cell Slide</vt:lpstr>
      <vt:lpstr>Business Communication Introduction            Dr. Clara Ma  </vt:lpstr>
      <vt:lpstr>Dr. Clara Fangfang Ma</vt:lpstr>
      <vt:lpstr>Character and Skills </vt:lpstr>
      <vt:lpstr>Meeting someone new?  Choose a style based on your goal &amp; audience</vt:lpstr>
      <vt:lpstr>PowerPoint Presentation</vt:lpstr>
      <vt:lpstr>A Great Introduction for Later in Your Career</vt:lpstr>
      <vt:lpstr>The Cheat Sheet (Role Play Time): </vt:lpstr>
      <vt:lpstr>You can make sure your stories “stick” with</vt:lpstr>
      <vt:lpstr>Which principle matters to you the most? Kahoot</vt:lpstr>
      <vt:lpstr>Turn and Talk</vt:lpstr>
      <vt:lpstr>PowerPoint Presentation</vt:lpstr>
      <vt:lpstr>What is a story? </vt:lpstr>
      <vt:lpstr>Healthy eating is hard to motivate</vt:lpstr>
      <vt:lpstr>Here’s How One Team Did It</vt:lpstr>
      <vt:lpstr>Persuasion</vt:lpstr>
      <vt:lpstr>Part 1: Elevator speech</vt:lpstr>
      <vt:lpstr>Elevator Pitch goals:</vt:lpstr>
      <vt:lpstr>Elevator Pitch goals:</vt:lpstr>
      <vt:lpstr>PowerPoint Presentation</vt:lpstr>
      <vt:lpstr>PowerPoint Presentation</vt:lpstr>
      <vt:lpstr>PowerPoint Presentation</vt:lpstr>
      <vt:lpstr>Monroe’s Motivated Sequence</vt:lpstr>
      <vt:lpstr>Elevator Pitch goals:</vt:lpstr>
      <vt:lpstr>A) Elevator speech sample analysis</vt:lpstr>
      <vt:lpstr>Presenters – let’s practice first</vt:lpstr>
      <vt:lpstr>PowerPoint Presentation</vt:lpstr>
      <vt:lpstr>Now, prepare for delivery</vt:lpstr>
      <vt:lpstr>Debriefing discussion questions: Elevator Speech</vt:lpstr>
      <vt:lpstr>Book review: come up with one multiple choices question on discussion board: Book: Duarte Group 1 – Section 2 Group 2 – Section 3 Group 3 – Section 4  Group 4 – Section 5 Group 5 – Section 2 Group 6 – Section 3 Group 7 – Section 4  </vt:lpstr>
      <vt:lpstr>Class 2: Strategic COMM</vt:lpstr>
      <vt:lpstr>Team work and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Communication  Class 1</dc:title>
  <dc:creator>Christina Black</dc:creator>
  <cp:lastModifiedBy>Clara Ma</cp:lastModifiedBy>
  <cp:revision>81</cp:revision>
  <dcterms:created xsi:type="dcterms:W3CDTF">2022-08-28T23:46:30Z</dcterms:created>
  <dcterms:modified xsi:type="dcterms:W3CDTF">2024-08-27T23:33:51Z</dcterms:modified>
</cp:coreProperties>
</file>